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</p:sldMasterIdLst>
  <p:notesMasterIdLst>
    <p:notesMasterId r:id="rId39"/>
  </p:notesMasterIdLst>
  <p:handoutMasterIdLst>
    <p:handoutMasterId r:id="rId40"/>
  </p:handoutMasterIdLst>
  <p:sldIdLst>
    <p:sldId id="317" r:id="rId2"/>
    <p:sldId id="316" r:id="rId3"/>
    <p:sldId id="319" r:id="rId4"/>
    <p:sldId id="324" r:id="rId5"/>
    <p:sldId id="327" r:id="rId6"/>
    <p:sldId id="337" r:id="rId7"/>
    <p:sldId id="320" r:id="rId8"/>
    <p:sldId id="325" r:id="rId9"/>
    <p:sldId id="330" r:id="rId10"/>
    <p:sldId id="338" r:id="rId11"/>
    <p:sldId id="321" r:id="rId12"/>
    <p:sldId id="326" r:id="rId13"/>
    <p:sldId id="331" r:id="rId14"/>
    <p:sldId id="322" r:id="rId15"/>
    <p:sldId id="328" r:id="rId16"/>
    <p:sldId id="332" r:id="rId17"/>
    <p:sldId id="341" r:id="rId18"/>
    <p:sldId id="357" r:id="rId19"/>
    <p:sldId id="354" r:id="rId20"/>
    <p:sldId id="344" r:id="rId21"/>
    <p:sldId id="345" r:id="rId22"/>
    <p:sldId id="342" r:id="rId23"/>
    <p:sldId id="333" r:id="rId24"/>
    <p:sldId id="346" r:id="rId25"/>
    <p:sldId id="336" r:id="rId26"/>
    <p:sldId id="339" r:id="rId27"/>
    <p:sldId id="340" r:id="rId28"/>
    <p:sldId id="347" r:id="rId29"/>
    <p:sldId id="348" r:id="rId30"/>
    <p:sldId id="349" r:id="rId31"/>
    <p:sldId id="350" r:id="rId32"/>
    <p:sldId id="335" r:id="rId33"/>
    <p:sldId id="355" r:id="rId34"/>
    <p:sldId id="356" r:id="rId35"/>
    <p:sldId id="351" r:id="rId36"/>
    <p:sldId id="329" r:id="rId37"/>
    <p:sldId id="310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맑은 고딕" panose="020B0503020000020004" pitchFamily="50" charset="-127"/>
      <p:regular r:id="rId45"/>
      <p:bold r:id="rId46"/>
    </p:embeddedFont>
    <p:embeddedFont>
      <p:font typeface="에스코어 드림 3 Light" panose="020B0303030302020204" pitchFamily="34" charset="-127"/>
      <p:regular r:id="rId47"/>
    </p:embeddedFont>
    <p:embeddedFont>
      <p:font typeface="에스코어 드림 4 Regular" panose="020B0503030302020204" pitchFamily="34" charset="-127"/>
      <p:regular r:id="rId48"/>
    </p:embeddedFont>
    <p:embeddedFont>
      <p:font typeface="에스코어 드림 5 Medium" panose="020B0503030302020204" pitchFamily="34" charset="-127"/>
      <p:regular r:id="rId49"/>
    </p:embeddedFont>
    <p:embeddedFont>
      <p:font typeface="에스코어 드림 6 Bold" panose="020B0703030302020204" pitchFamily="34" charset="-127"/>
      <p:bold r:id="rId50"/>
    </p:embeddedFont>
    <p:embeddedFont>
      <p:font typeface="에스코어 드림 7 ExtraBold" panose="020B0803030302020204" pitchFamily="34" charset="-127"/>
      <p:bold r:id="rId51"/>
    </p:embeddedFont>
    <p:embeddedFont>
      <p:font typeface="에스코어 드림 8 Heavy" panose="020B0903030302020204" pitchFamily="34" charset="-127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_START" id="{26BAFD69-D5DE-4897-A728-131B9EB34E3E}">
          <p14:sldIdLst>
            <p14:sldId id="317"/>
          </p14:sldIdLst>
        </p14:section>
        <p14:section name="목차" id="{1C979FE2-48E9-4F4F-9BBE-6340564739E9}">
          <p14:sldIdLst>
            <p14:sldId id="316"/>
          </p14:sldIdLst>
        </p14:section>
        <p14:section name="지원 과정" id="{545E96AB-3472-4C10-9EBC-B582B03B0152}">
          <p14:sldIdLst>
            <p14:sldId id="319"/>
            <p14:sldId id="324"/>
            <p14:sldId id="327"/>
            <p14:sldId id="337"/>
          </p14:sldIdLst>
        </p14:section>
        <p14:section name="직무 소개" id="{602939B1-E7B3-44F1-85D9-BE98694C88FF}">
          <p14:sldIdLst>
            <p14:sldId id="320"/>
            <p14:sldId id="325"/>
            <p14:sldId id="330"/>
            <p14:sldId id="338"/>
          </p14:sldIdLst>
        </p14:section>
        <p14:section name="2달 간의 기록" id="{B7D18E4A-F2DF-4D3F-B677-917734BB6D6A}">
          <p14:sldIdLst>
            <p14:sldId id="321"/>
            <p14:sldId id="326"/>
            <p14:sldId id="331"/>
          </p14:sldIdLst>
        </p14:section>
        <p14:section name="각 주차별 업무 수행과정" id="{A06B6205-21A1-4846-89F1-958B575F9FB0}">
          <p14:sldIdLst>
            <p14:sldId id="322"/>
            <p14:sldId id="328"/>
            <p14:sldId id="332"/>
            <p14:sldId id="341"/>
            <p14:sldId id="357"/>
            <p14:sldId id="354"/>
            <p14:sldId id="344"/>
            <p14:sldId id="345"/>
            <p14:sldId id="342"/>
            <p14:sldId id="333"/>
            <p14:sldId id="346"/>
            <p14:sldId id="336"/>
            <p14:sldId id="339"/>
            <p14:sldId id="340"/>
            <p14:sldId id="347"/>
            <p14:sldId id="348"/>
            <p14:sldId id="349"/>
            <p14:sldId id="350"/>
            <p14:sldId id="335"/>
          </p14:sldIdLst>
        </p14:section>
        <p14:section name="업무 성과" id="{9F72ADF4-71F7-43ED-9278-B7E5BDD4CB19}">
          <p14:sldIdLst>
            <p14:sldId id="355"/>
            <p14:sldId id="356"/>
          </p14:sldIdLst>
        </p14:section>
        <p14:section name="느낀점 및 마무리" id="{7D2CC0DB-A9E4-4BCA-A5E2-502739AAD1FF}">
          <p14:sldIdLst>
            <p14:sldId id="351"/>
            <p14:sldId id="329"/>
          </p14:sldIdLst>
        </p14:section>
        <p14:section name="COVER_END" id="{86B955A6-173D-43D3-8123-AE7D6D40741D}">
          <p14:sldIdLst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허 여미" initials="허여" lastIdx="2" clrIdx="0">
    <p:extLst>
      <p:ext uri="{19B8F6BF-5375-455C-9EA6-DF929625EA0E}">
        <p15:presenceInfo xmlns:p15="http://schemas.microsoft.com/office/powerpoint/2012/main" userId="f673924c0f6cac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CDD"/>
    <a:srgbClr val="00C0BC"/>
    <a:srgbClr val="EE1C25"/>
    <a:srgbClr val="C1E7F3"/>
    <a:srgbClr val="A8EAD5"/>
    <a:srgbClr val="FCFCFC"/>
    <a:srgbClr val="A7EAD5"/>
    <a:srgbClr val="62D8E2"/>
    <a:srgbClr val="EDF7F9"/>
    <a:srgbClr val="76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456" autoAdjust="0"/>
    <p:restoredTop sz="96196" autoAdjust="0"/>
  </p:normalViewPr>
  <p:slideViewPr>
    <p:cSldViewPr snapToGrid="0" snapToObjects="1">
      <p:cViewPr>
        <p:scale>
          <a:sx n="64" d="100"/>
          <a:sy n="64" d="100"/>
        </p:scale>
        <p:origin x="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376E572-E3BA-3C45-A339-427C2240A6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8B082D-A410-C346-A7E6-D1CDB9432D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153C5D-113D-2F40-8241-1FA0B1C23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5F92B-7253-CF46-8A3B-598661B3E1EC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25085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ECCFD-045D-8A4A-89C1-05C162B86317}" type="datetimeFigureOut">
              <a:rPr kumimoji="1" lang="x-none" altLang="en-US" smtClean="0"/>
              <a:t>2021-02-26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96979-5F90-1E49-80BF-7D3DAEE95EFC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8356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96979-5F90-1E49-80BF-7D3DAEE95EFC}" type="slidenum">
              <a:rPr kumimoji="1" lang="x-none" altLang="en-US" smtClean="0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017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96979-5F90-1E49-80BF-7D3DAEE95EFC}" type="slidenum">
              <a:rPr kumimoji="1" lang="x-none" altLang="en-US" smtClean="0"/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70550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96979-5F90-1E49-80BF-7D3DAEE95EFC}" type="slidenum">
              <a:rPr kumimoji="1" lang="x-none" altLang="en-US" smtClean="0"/>
              <a:t>37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02948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1" y="5020940"/>
            <a:ext cx="3953780" cy="959657"/>
          </a:xfrm>
        </p:spPr>
        <p:txBody>
          <a:bodyPr anchor="b">
            <a:norm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80001" y="3731778"/>
            <a:ext cx="2947401" cy="164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5000"/>
              </a:lnSpc>
            </a:pPr>
            <a:r>
              <a:rPr lang="ko-KR" altLang="en-US" sz="1150" b="0" i="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rPr>
              <a:t>소프트웨어로 안전한 세상을 꿈꾸다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80001" y="3150014"/>
            <a:ext cx="3354380" cy="525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5000"/>
              </a:lnSpc>
            </a:pPr>
            <a:r>
              <a:rPr kumimoji="0" lang="en-US" altLang="ko-KR" sz="3400" b="1" i="0" u="none" strike="noStrike" kern="1200" cap="none" spc="-1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poqaHanSans-Bold" panose="020B0500000000000000" pitchFamily="34" charset="-128"/>
                <a:ea typeface="SpoqaHanSans-Bold" panose="020B0500000000000000" pitchFamily="34" charset="-128"/>
                <a:cs typeface="+mj-cs"/>
              </a:rPr>
              <a:t>SURESOFT</a:t>
            </a:r>
            <a:endParaRPr lang="ko-KR" altLang="en-US" sz="3400" b="1" i="0" spc="-150" dirty="0">
              <a:solidFill>
                <a:schemeClr val="tx1">
                  <a:lumMod val="85000"/>
                  <a:lumOff val="15000"/>
                </a:schemeClr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5E187-EBEF-49B1-B91B-9FE3431CA19E}"/>
              </a:ext>
            </a:extLst>
          </p:cNvPr>
          <p:cNvGrpSpPr/>
          <p:nvPr userDrawn="1"/>
        </p:nvGrpSpPr>
        <p:grpSpPr>
          <a:xfrm>
            <a:off x="-1" y="6115538"/>
            <a:ext cx="12192001" cy="742462"/>
            <a:chOff x="-1" y="6115538"/>
            <a:chExt cx="9144001" cy="74246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F86FD6-5110-424B-962E-536ECD525800}"/>
                </a:ext>
              </a:extLst>
            </p:cNvPr>
            <p:cNvSpPr/>
            <p:nvPr userDrawn="1"/>
          </p:nvSpPr>
          <p:spPr>
            <a:xfrm>
              <a:off x="-1" y="6115538"/>
              <a:ext cx="2136577" cy="742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D66C79-6718-482B-BC92-BF9CC4D225F8}"/>
                </a:ext>
              </a:extLst>
            </p:cNvPr>
            <p:cNvSpPr/>
            <p:nvPr userDrawn="1"/>
          </p:nvSpPr>
          <p:spPr>
            <a:xfrm>
              <a:off x="7705970" y="6115538"/>
              <a:ext cx="1438030" cy="742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FAFC42C-1AA3-4310-B415-44E347A9DB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58900" y="6292800"/>
              <a:ext cx="814283" cy="36440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7D08E4-8537-4B3D-82A1-A35AF0224671}"/>
                </a:ext>
              </a:extLst>
            </p:cNvPr>
            <p:cNvSpPr txBox="1"/>
            <p:nvPr userDrawn="1"/>
          </p:nvSpPr>
          <p:spPr>
            <a:xfrm>
              <a:off x="360000" y="6417498"/>
              <a:ext cx="1398220" cy="1841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0" spc="50" baseline="0" dirty="0">
                  <a:solidFill>
                    <a:schemeClr val="bg1">
                      <a:lumMod val="65000"/>
                    </a:schemeClr>
                  </a:solidFill>
                  <a:latin typeface="SpoqaHanSans-Regular" panose="020B0500000000000000" pitchFamily="34" charset="-128"/>
                  <a:ea typeface="SpoqaHanSans-Regular" panose="020B0500000000000000" pitchFamily="34" charset="-128"/>
                </a:rPr>
                <a:t>Software for Safe World</a:t>
              </a:r>
              <a:endParaRPr lang="ko-KR" altLang="en-US" sz="1200" b="0" spc="50" baseline="0" dirty="0">
                <a:solidFill>
                  <a:schemeClr val="bg1">
                    <a:lumMod val="65000"/>
                  </a:schemeClr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6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374251-5751-8E48-B2B9-D40C378D9F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81119" y="5738239"/>
            <a:ext cx="2780949" cy="417615"/>
          </a:xfrm>
          <a:prstGeom prst="rect">
            <a:avLst/>
          </a:prstGeom>
          <a:noFill/>
        </p:spPr>
        <p:txBody>
          <a:bodyPr wrap="none" lIns="18000" tIns="0" rIns="18000" bIns="0" rtlCol="0">
            <a:spAutoFit/>
          </a:bodyPr>
          <a:lstStyle/>
          <a:p>
            <a:pPr algn="l">
              <a:lnSpc>
                <a:spcPct val="105000"/>
              </a:lnSpc>
            </a:pPr>
            <a:r>
              <a:rPr lang="en-US" altLang="ko-KR" sz="28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Table of contents</a:t>
            </a:r>
            <a:endParaRPr lang="ko-KR" altLang="en-US" sz="2800" b="1" spc="-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 userDrawn="1"/>
        </p:nvSpPr>
        <p:spPr>
          <a:xfrm flipV="1">
            <a:off x="1109348" y="5656679"/>
            <a:ext cx="264000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7338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0602EE07-CD3D-CA47-AF26-EE9DCBAB5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3590153"/>
            <a:ext cx="2590248" cy="536942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0" rIns="18000" bIns="0" rtlCol="0" anchor="ctr">
            <a:spAutoFit/>
          </a:bodyPr>
          <a:lstStyle>
            <a:lvl1pPr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defTabSz="457200">
              <a:lnSpc>
                <a:spcPct val="105000"/>
              </a:lnSpc>
            </a:pPr>
            <a:r>
              <a:rPr lang="en-US" dirty="0"/>
              <a:t>Be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BB95A5-EA44-4A7E-BCE7-323FAD2C3DD6}"/>
              </a:ext>
            </a:extLst>
          </p:cNvPr>
          <p:cNvSpPr/>
          <p:nvPr userDrawn="1"/>
        </p:nvSpPr>
        <p:spPr>
          <a:xfrm flipV="1">
            <a:off x="550749" y="3517801"/>
            <a:ext cx="288000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B89053-7F82-FC45-96C3-BA3F32A317A4}"/>
              </a:ext>
            </a:extLst>
          </p:cNvPr>
          <p:cNvGrpSpPr/>
          <p:nvPr userDrawn="1"/>
        </p:nvGrpSpPr>
        <p:grpSpPr>
          <a:xfrm>
            <a:off x="-1" y="6115538"/>
            <a:ext cx="12192001" cy="742462"/>
            <a:chOff x="-1" y="6115538"/>
            <a:chExt cx="9144001" cy="7424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B9F2CC-EBC1-AD45-8E5C-32E983731EB4}"/>
                </a:ext>
              </a:extLst>
            </p:cNvPr>
            <p:cNvSpPr/>
            <p:nvPr userDrawn="1"/>
          </p:nvSpPr>
          <p:spPr>
            <a:xfrm>
              <a:off x="-1" y="6115538"/>
              <a:ext cx="2136577" cy="742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941660-69B8-1149-9AA7-D414FE40762A}"/>
                </a:ext>
              </a:extLst>
            </p:cNvPr>
            <p:cNvSpPr/>
            <p:nvPr userDrawn="1"/>
          </p:nvSpPr>
          <p:spPr>
            <a:xfrm>
              <a:off x="7705970" y="6115538"/>
              <a:ext cx="1438030" cy="742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D47B8AF-BBB1-984E-8527-326B0F6F29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58900" y="6292800"/>
              <a:ext cx="814283" cy="36440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47D636-DFE3-814B-A558-1EA09F8C2254}"/>
                </a:ext>
              </a:extLst>
            </p:cNvPr>
            <p:cNvSpPr txBox="1"/>
            <p:nvPr userDrawn="1"/>
          </p:nvSpPr>
          <p:spPr>
            <a:xfrm>
              <a:off x="360000" y="6417498"/>
              <a:ext cx="1368163" cy="1841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0" spc="50" baseline="0" dirty="0">
                  <a:solidFill>
                    <a:schemeClr val="bg1">
                      <a:lumMod val="65000"/>
                    </a:schemeClr>
                  </a:solidFill>
                  <a:latin typeface="SpoqaHanSans-Regular" panose="020B0500000000000000" pitchFamily="34" charset="-128"/>
                  <a:ea typeface="SpoqaHanSans-Regular" panose="020B0500000000000000" pitchFamily="34" charset="-128"/>
                </a:rPr>
                <a:t>Software for safe world</a:t>
              </a:r>
              <a:endParaRPr lang="ko-KR" altLang="en-US" sz="1200" b="0" spc="50" baseline="0" dirty="0">
                <a:solidFill>
                  <a:schemeClr val="bg1">
                    <a:lumMod val="65000"/>
                  </a:schemeClr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419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_bg_g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D964F01-E1C4-B942-8EF1-16867ADADDCD}"/>
              </a:ext>
            </a:extLst>
          </p:cNvPr>
          <p:cNvCxnSpPr>
            <a:cxnSpLocks/>
          </p:cNvCxnSpPr>
          <p:nvPr userDrawn="1"/>
        </p:nvCxnSpPr>
        <p:spPr>
          <a:xfrm>
            <a:off x="1422400" y="489600"/>
            <a:ext cx="102912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03FFA564-52AC-B048-8306-BBE33A84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EE48-FD6D-024C-928D-E849FE353ED5}" type="datetimeFigureOut">
              <a:rPr kumimoji="1" lang="x-none" altLang="en-US" smtClean="0"/>
              <a:t>2021-02-26</a:t>
            </a:fld>
            <a:endParaRPr kumimoji="1" lang="x-none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4E54E667-CCE4-B248-A865-D740AF1C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C6F27E7-CF7A-7A42-ADEF-BCCBB4C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BEF4-35F7-054D-BCC4-3F145CEF9D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C016EC1-C8CA-654A-86EC-B90532A9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23200" cy="502888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378000" tIns="306000" rIns="18000" bIns="0" rtlCol="0" anchor="t">
            <a:sp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16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 - 오른쪽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4892803-7922-714C-9F65-4754B0CE7314}"/>
              </a:ext>
            </a:extLst>
          </p:cNvPr>
          <p:cNvCxnSpPr>
            <a:cxnSpLocks/>
          </p:cNvCxnSpPr>
          <p:nvPr userDrawn="1"/>
        </p:nvCxnSpPr>
        <p:spPr>
          <a:xfrm>
            <a:off x="1422400" y="489600"/>
            <a:ext cx="102912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8615803" y="0"/>
            <a:ext cx="3576199" cy="6858000"/>
          </a:xfrm>
          <a:prstGeom prst="rect">
            <a:avLst/>
          </a:prstGeom>
          <a:solidFill>
            <a:srgbClr val="28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03FFA564-52AC-B048-8306-BBE33A84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EE48-FD6D-024C-928D-E849FE353ED5}" type="datetimeFigureOut">
              <a:rPr kumimoji="1" lang="x-none" altLang="en-US" smtClean="0"/>
              <a:t>2021-02-26</a:t>
            </a:fld>
            <a:endParaRPr kumimoji="1" lang="x-none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4E54E667-CCE4-B248-A865-D740AF1C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C6F27E7-CF7A-7A42-ADEF-BCCBB4C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69BBEF4-35F7-054D-BCC4-3F145CEF9DF2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0D0297E-F83D-6949-B1A0-C0F690B1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4992" cy="50288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378000" tIns="306000" rIns="18000" bIns="0" rtlCol="0" anchor="t">
            <a:sp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3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_상단 강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83B87-AACE-4509-AFEC-D68FAC77D9B9}"/>
              </a:ext>
            </a:extLst>
          </p:cNvPr>
          <p:cNvSpPr/>
          <p:nvPr userDrawn="1"/>
        </p:nvSpPr>
        <p:spPr>
          <a:xfrm>
            <a:off x="0" y="1"/>
            <a:ext cx="12192000" cy="117685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03FFA564-52AC-B048-8306-BBE33A84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EE48-FD6D-024C-928D-E849FE353ED5}" type="datetimeFigureOut">
              <a:rPr kumimoji="1" lang="x-none" altLang="en-US" smtClean="0"/>
              <a:t>2021-02-26</a:t>
            </a:fld>
            <a:endParaRPr kumimoji="1" lang="x-none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4E54E667-CCE4-B248-A865-D740AF1C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C6F27E7-CF7A-7A42-ADEF-BCCBB4C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BEF4-35F7-054D-BCC4-3F145CEF9D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C016EC1-C8CA-654A-86EC-B90532A9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23200" cy="502888"/>
          </a:xfrm>
          <a:prstGeom prst="rect">
            <a:avLst/>
          </a:prstGeom>
          <a:noFill/>
        </p:spPr>
        <p:txBody>
          <a:bodyPr vert="horz" wrap="square" lIns="378000" tIns="306000" rIns="18000" bIns="0" rtlCol="0" anchor="t">
            <a:sp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9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7438C35-E3B4-44B7-9F91-3581A0E82F37}"/>
              </a:ext>
            </a:extLst>
          </p:cNvPr>
          <p:cNvSpPr/>
          <p:nvPr userDrawn="1"/>
        </p:nvSpPr>
        <p:spPr>
          <a:xfrm>
            <a:off x="3" y="0"/>
            <a:ext cx="6094815" cy="6858000"/>
          </a:xfrm>
          <a:prstGeom prst="rect">
            <a:avLst/>
          </a:prstGeom>
          <a:solidFill>
            <a:srgbClr val="28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accent5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6C177B-91EF-45F4-A1DA-8C39B40E0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506EE48-FD6D-024C-928D-E849FE353ED5}" type="datetimeFigureOut">
              <a:rPr kumimoji="1" lang="x-none" altLang="en-US" smtClean="0"/>
              <a:pPr/>
              <a:t>2021-02-26</a:t>
            </a:fld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335A18-45D9-4C76-8E6B-97858BAD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BEF4-35F7-054D-BCC4-3F145CEF9D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2217A4D-65AB-4DCD-9D4E-D6641FBD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23200" cy="502888"/>
          </a:xfrm>
          <a:prstGeom prst="rect">
            <a:avLst/>
          </a:prstGeom>
          <a:noFill/>
        </p:spPr>
        <p:txBody>
          <a:bodyPr vert="horz" wrap="square" lIns="378000" tIns="306000" rIns="18000" bIns="0" rtlCol="0" anchor="t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8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03FFA564-52AC-B048-8306-BBE33A84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EE48-FD6D-024C-928D-E849FE353ED5}" type="datetimeFigureOut">
              <a:rPr kumimoji="1" lang="x-none" altLang="en-US" smtClean="0"/>
              <a:t>2021-02-26</a:t>
            </a:fld>
            <a:endParaRPr kumimoji="1" lang="x-none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4E54E667-CCE4-B248-A865-D740AF1C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C6F27E7-CF7A-7A42-ADEF-BCCBB4C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BEF4-35F7-054D-BCC4-3F145CEF9D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58AC96A-D247-CB4C-BDA0-EF83E6E1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4992" cy="50288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378000" tIns="306000" rIns="18000" bIns="0" rtlCol="0" anchor="t">
            <a:sp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EE48-FD6D-024C-928D-E849FE353ED5}" type="datetimeFigureOut">
              <a:rPr kumimoji="1" lang="x-none" altLang="en-US" smtClean="0"/>
              <a:t>2021-02-26</a:t>
            </a:fld>
            <a:endParaRPr kumimoji="1" lang="x-none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BEF4-35F7-054D-BCC4-3F145CEF9D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7311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712000" cy="50288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378000" tIns="306000" rIns="18000" bIns="0" rtlCol="0" anchor="t">
            <a:sp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899998"/>
            <a:ext cx="11232000" cy="5220000"/>
          </a:xfrm>
          <a:prstGeom prst="rect">
            <a:avLst/>
          </a:prstGeom>
        </p:spPr>
        <p:txBody>
          <a:bodyPr vert="horz" lIns="18000" tIns="0" rIns="18000" bIns="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0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6EE48-FD6D-024C-928D-E849FE353ED5}" type="datetimeFigureOut">
              <a:rPr kumimoji="1" lang="x-none" altLang="en-US" smtClean="0"/>
              <a:t>2021-02-26</a:t>
            </a:fld>
            <a:endParaRPr kumimoji="1" lang="x-non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71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BBEF4-35F7-054D-BCC4-3F145CEF9D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464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0" r:id="rId2"/>
    <p:sldLayoutId id="2147483682" r:id="rId3"/>
    <p:sldLayoutId id="2147483689" r:id="rId4"/>
    <p:sldLayoutId id="2147483687" r:id="rId5"/>
    <p:sldLayoutId id="2147483695" r:id="rId6"/>
    <p:sldLayoutId id="2147483696" r:id="rId7"/>
    <p:sldLayoutId id="2147483688" r:id="rId8"/>
    <p:sldLayoutId id="214748368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400" b="1" i="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pple SD 산돌고딕 Neo 일반체" panose="02000300000000000000" pitchFamily="2" charset="-127"/>
        <a:buChar char="－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pple SD 산돌고딕 Neo 일반체" panose="02000300000000000000" pitchFamily="2" charset="-127"/>
        <a:buChar char="・"/>
        <a:defRPr sz="18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pple SD 산돌고딕 Neo 일반체" panose="02000300000000000000" pitchFamily="2" charset="-127"/>
        <a:buChar char="・"/>
        <a:defRPr sz="18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26E65D-11C4-A14D-9308-E972CD46F3E1}"/>
              </a:ext>
            </a:extLst>
          </p:cNvPr>
          <p:cNvSpPr txBox="1"/>
          <p:nvPr/>
        </p:nvSpPr>
        <p:spPr>
          <a:xfrm>
            <a:off x="1423622" y="6114863"/>
            <a:ext cx="2515785" cy="1714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ko-KR" alt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rPr>
              <a:t>소프트웨어로 안전한 세상을 꿈꾸다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8E019-13E7-AA4D-88BC-A5FBF0E74B27}"/>
              </a:ext>
            </a:extLst>
          </p:cNvPr>
          <p:cNvSpPr txBox="1"/>
          <p:nvPr/>
        </p:nvSpPr>
        <p:spPr>
          <a:xfrm>
            <a:off x="1423622" y="5533099"/>
            <a:ext cx="2515785" cy="525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altLang="ko-KR" sz="3400" b="1" spc="-150" dirty="0">
                <a:solidFill>
                  <a:srgbClr val="262626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cs typeface="+mj-cs"/>
              </a:rPr>
              <a:t>SURESOFT</a:t>
            </a:r>
            <a:endParaRPr lang="ko-KR" altLang="en-US" sz="3400" b="1" spc="-150" dirty="0">
              <a:solidFill>
                <a:schemeClr val="tx1">
                  <a:lumMod val="85000"/>
                  <a:lumOff val="15000"/>
                </a:schemeClr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463D99-F85C-8843-A820-1B83A9B28597}"/>
              </a:ext>
            </a:extLst>
          </p:cNvPr>
          <p:cNvGrpSpPr/>
          <p:nvPr/>
        </p:nvGrpSpPr>
        <p:grpSpPr>
          <a:xfrm>
            <a:off x="2056569" y="6292605"/>
            <a:ext cx="10026574" cy="364403"/>
            <a:chOff x="532569" y="6292604"/>
            <a:chExt cx="8299557" cy="3644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AA3D59-8607-FE42-95EB-EF02A671D6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17843" y="6292604"/>
              <a:ext cx="814283" cy="36440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1B81EC-5CC9-0D42-B05B-400989E886DF}"/>
                </a:ext>
              </a:extLst>
            </p:cNvPr>
            <p:cNvSpPr txBox="1"/>
            <p:nvPr userDrawn="1"/>
          </p:nvSpPr>
          <p:spPr>
            <a:xfrm>
              <a:off x="532569" y="6454959"/>
              <a:ext cx="1824217" cy="1841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ko-KR" sz="1200" spc="50" dirty="0">
                  <a:solidFill>
                    <a:schemeClr val="bg1">
                      <a:lumMod val="65000"/>
                    </a:schemeClr>
                  </a:solidFill>
                  <a:latin typeface="SpoqaHanSans-Regular" panose="020B0500000000000000" pitchFamily="34" charset="-128"/>
                  <a:ea typeface="SpoqaHanSans-Regular" panose="020B0500000000000000" pitchFamily="34" charset="-128"/>
                </a:rPr>
                <a:t>Software for safe world</a:t>
              </a:r>
              <a:endParaRPr lang="ko-KR" altLang="en-US" sz="1200" spc="50" dirty="0">
                <a:solidFill>
                  <a:schemeClr val="bg1">
                    <a:lumMod val="65000"/>
                  </a:schemeClr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3949" y="4056611"/>
            <a:ext cx="3759824" cy="131919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100" spc="-50" dirty="0" err="1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슈어소프트테크</a:t>
            </a: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㈜</a:t>
            </a:r>
            <a:endParaRPr lang="en-US" altLang="ko-KR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시험자동화연구소 </a:t>
            </a:r>
            <a:r>
              <a:rPr lang="en-US" altLang="ko-KR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CS-Static</a:t>
            </a: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팀</a:t>
            </a:r>
            <a:endParaRPr lang="en-US" altLang="ko-KR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인턴  최가온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3949" y="1088968"/>
            <a:ext cx="4098174" cy="596244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3200" kern="100" spc="-50" dirty="0">
                <a:solidFill>
                  <a:schemeClr val="tx2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Times New Roman" panose="02020603050405020304" pitchFamily="18" charset="0"/>
              </a:rPr>
              <a:t>인턴 현장실습 발표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459617" y="184761"/>
            <a:ext cx="1623526" cy="8311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0585580" y="184761"/>
            <a:ext cx="1371600" cy="701192"/>
            <a:chOff x="10711543" y="-37326"/>
            <a:chExt cx="1371600" cy="7011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11543" y="160946"/>
              <a:ext cx="1371600" cy="5029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711543" y="-37326"/>
              <a:ext cx="1371600" cy="244481"/>
            </a:xfrm>
            <a:prstGeom prst="rect">
              <a:avLst/>
            </a:prstGeom>
            <a:noFill/>
          </p:spPr>
          <p:txBody>
            <a:bodyPr wrap="square" lIns="18000" tIns="36000" rIns="0" bIns="3600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1050" kern="100" spc="-50" dirty="0">
                  <a:solidFill>
                    <a:schemeClr val="tx2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imes New Roman" panose="02020603050405020304" pitchFamily="18" charset="0"/>
                </a:rPr>
                <a:t>저작권</a:t>
              </a:r>
              <a:r>
                <a:rPr lang="en-US" altLang="ko-KR" sz="1050" kern="100" spc="-50" dirty="0">
                  <a:solidFill>
                    <a:schemeClr val="tx2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imes New Roman" panose="02020603050405020304" pitchFamily="18" charset="0"/>
                </a:rPr>
                <a:t>(CCL) </a:t>
              </a:r>
              <a:r>
                <a:rPr lang="ko-KR" altLang="en-US" sz="1050" kern="100" spc="-50" dirty="0">
                  <a:solidFill>
                    <a:schemeClr val="tx2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imes New Roman" panose="02020603050405020304" pitchFamily="18" charset="0"/>
                </a:rPr>
                <a:t>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81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223200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직무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4775662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Rules’ Manual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수정사항 개선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2137" y="3914375"/>
            <a:ext cx="4256118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2. Good/Bad Case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작성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30777" y="4350233"/>
            <a:ext cx="12061768" cy="62670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각각의 규칙들을 제대로 설명하고</a:t>
            </a:r>
            <a:r>
              <a:rPr lang="en-US" altLang="ko-KR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직관적인 </a:t>
            </a:r>
            <a:r>
              <a:rPr lang="en-US" altLang="ko-KR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Good/Bad Case</a:t>
            </a: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를 설계</a:t>
            </a:r>
            <a:endParaRPr lang="ko-KR" altLang="en-US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0777" y="5443283"/>
            <a:ext cx="12061768" cy="54584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kern="100" spc="-50" dirty="0" err="1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CodeScroll</a:t>
            </a:r>
            <a:r>
              <a:rPr lang="en-US" altLang="ko-KR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STATIC</a:t>
            </a: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으로 코드를 분석했을 때 의도한 부분이 정탐의 결과로 나오는지 확인</a:t>
            </a:r>
            <a:endParaRPr lang="en-US" altLang="ko-KR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0777" y="1874965"/>
            <a:ext cx="12061768" cy="1653842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띄어쓰기</a:t>
            </a:r>
            <a:r>
              <a:rPr lang="en-US" altLang="ko-KR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오탈자</a:t>
            </a:r>
            <a:r>
              <a:rPr lang="ko-KR" altLang="en-US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등 문법적인 요소 검사 및 개선</a:t>
            </a:r>
            <a:endParaRPr lang="en-US" altLang="ko-KR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ko-KR" altLang="en-US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번역체</a:t>
            </a:r>
            <a:r>
              <a:rPr lang="ko-KR" altLang="en-US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또는 설명이 난해한 부분에 대해 </a:t>
            </a:r>
            <a:r>
              <a:rPr lang="ko-KR" altLang="en-US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가독성</a:t>
            </a:r>
            <a:r>
              <a:rPr lang="en-US" altLang="ko-KR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개선</a:t>
            </a:r>
            <a:endParaRPr lang="en-US" altLang="ko-KR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MISRA </a:t>
            </a:r>
            <a:r>
              <a:rPr lang="ko-KR" altLang="en-US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원문을 참고하여 부가 설명 추가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0777" y="4886446"/>
            <a:ext cx="12061768" cy="54584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설계한 코드들을 </a:t>
            </a:r>
            <a:r>
              <a:rPr lang="en-US" altLang="ko-KR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Fix Reference</a:t>
            </a: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 추가</a:t>
            </a:r>
            <a:r>
              <a:rPr lang="en-US" altLang="ko-KR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Good Case</a:t>
            </a: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Bad Case</a:t>
            </a:r>
            <a:r>
              <a:rPr lang="ko-KR" altLang="en-US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최대한 서로 대응되도록 구성</a:t>
            </a:r>
            <a:endParaRPr lang="en-US" altLang="ko-KR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10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10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BDBAF-2FCB-4AC0-9DC8-606A6026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3609325"/>
            <a:ext cx="4815207" cy="498598"/>
          </a:xfrm>
          <a:noFill/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달 간의 기록</a:t>
            </a:r>
          </a:p>
        </p:txBody>
      </p:sp>
    </p:spTree>
    <p:extLst>
      <p:ext uri="{BB962C8B-B14F-4D97-AF65-F5344CB8AC3E}">
        <p14:creationId xmlns:p14="http://schemas.microsoft.com/office/powerpoint/2010/main" val="120136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223200" cy="696787"/>
          </a:xfrm>
        </p:spPr>
        <p:txBody>
          <a:bodyPr/>
          <a:lstStyle/>
          <a:p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달 간의 기록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2"/>
          <a:srcRect r="6481"/>
          <a:stretch/>
        </p:blipFill>
        <p:spPr>
          <a:xfrm>
            <a:off x="922789" y="1204886"/>
            <a:ext cx="10201013" cy="557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12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69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223200" cy="696787"/>
          </a:xfrm>
        </p:spPr>
        <p:txBody>
          <a:bodyPr/>
          <a:lstStyle/>
          <a:p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달 간의 기록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221971"/>
            <a:ext cx="10085816" cy="5577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13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23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0A388-BE0A-4A64-9ECF-5C8E50DE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3609325"/>
            <a:ext cx="7151085" cy="498598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76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~2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업무 환경 및 안내사항 숙지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0777" y="1947856"/>
            <a:ext cx="8811492" cy="155003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노트북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사내 메신저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Line ),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팀내 메신저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Slack )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등 업무 환경 조성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슈어소프트테크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신입사원 가이드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CS-Static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부서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Notion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신입사원 가이드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팀원 얼굴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이름 익히기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주일 단위로 팀 내에서 하는 활동 파악하기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Daily meeting, Demo day … )</a:t>
            </a:r>
            <a:endParaRPr lang="ko-KR" altLang="en-US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2138" y="377763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2. MISRA CPP 2008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문서 스터디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777" y="4864199"/>
            <a:ext cx="8811492" cy="442035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변수와 배열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표현식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함수의 정의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구조체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Structure ),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클래스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class ),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템플릿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template )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138" y="4342899"/>
            <a:ext cx="8387542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3. MISRA C 2012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문서 스터디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138" y="5543855"/>
            <a:ext cx="8387542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4. CS-Static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부서 팀장님</a:t>
            </a: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spc="-50" dirty="0" err="1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소장님과의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면담 진행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30777" y="6132779"/>
            <a:ext cx="8811492" cy="400935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본격적인 업무를 시작하기에 앞서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STATIC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직무 및 업무내용에 대한 면담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15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543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~5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MISRA CPP 2008, MISRA C 2012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매뉴얼 개선작업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531" y="4408640"/>
            <a:ext cx="2500254" cy="1995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531" y="1576501"/>
            <a:ext cx="2500254" cy="2599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971399" y="1942832"/>
            <a:ext cx="8811492" cy="3766022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띄어쓰기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오탈자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등의 문법적인 오류 사항 수정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1600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번역체로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쓰여진 기존의 이해하기 어려운 설명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문의 들어온 규칙 중 정탐으로 판정된 케이스들에 대한 설명 보완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CS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용어의 자연스러운 한글화 작업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Overload Resolution, placement new/free … )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사소한 용어나 표기 전체적으로 통일하여 수정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Compliant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표기 통일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등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16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265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~5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MISRA CPP 2008, MISRA C 2012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매뉴얼 개선작업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5" y="2557280"/>
            <a:ext cx="5735541" cy="4027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0775" y="1954708"/>
            <a:ext cx="8811492" cy="56514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1-1&gt;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띄어쓰기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오탈자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등의 문법적인 오류 사항 수정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29" y="2558366"/>
            <a:ext cx="5376008" cy="4024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17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7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~5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MISRA CPP 2008, MISRA C 2012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매뉴얼 개선작업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775" y="1954708"/>
            <a:ext cx="8811492" cy="493267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1-2&gt;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번역체로 쓰여진 기존의 이해하기 어려운 설명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3229" y="2716602"/>
            <a:ext cx="5376008" cy="3708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2252" y="6523569"/>
            <a:ext cx="1517780" cy="33450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18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35DD76-AE63-48B9-A6F8-B9AA8F19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2138" y="2716602"/>
            <a:ext cx="5376008" cy="37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~5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MISRA CPP 2008, MISRA C 2012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매뉴얼 개선작업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775" y="1954708"/>
            <a:ext cx="8811492" cy="493267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1-3&gt;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문의 들어온 규칙 중 정탐으로 판정된 케이스들에 대한 설명 보완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80600" y="3472742"/>
            <a:ext cx="8191500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추상 클래스는 상속에서 인터페이스 부분을 표현한다</a:t>
            </a:r>
            <a:r>
              <a:rPr lang="en-US" altLang="ko-KR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이런 상속 관계에서 최상위 복사 </a:t>
            </a:r>
            <a:r>
              <a:rPr lang="ko-KR" altLang="en-US" sz="1400" dirty="0" err="1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생성자를</a:t>
            </a:r>
            <a:r>
              <a:rPr lang="ko-KR" altLang="en-US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호출하게 된다면 그 하위 클래스들에서 구현해 놓은 구현체들은 무시한 채 기본 클래스의 객체만 복사되게 된다</a:t>
            </a:r>
            <a:r>
              <a:rPr lang="en-US" altLang="ko-KR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80600" y="4710307"/>
            <a:ext cx="81915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추상 클래스는 상속에서 인터페이스 부분을 표현한다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이런 상속 관계에서 최상위 복사 </a:t>
            </a:r>
            <a:r>
              <a:rPr lang="ko-KR" altLang="en-US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생성자를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호출하게 된다면 그 하위 클래스들에서 구현해 놓은 구현체들은 무시한 채 기본 클래스의 객체만 복사되게 된다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lang="ko-KR" altLang="en-US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컴파일러에 의해 자동적으로 생성되는 추상 클래스의 디폴트 복사 대입 연산자는 </a:t>
            </a:r>
            <a:r>
              <a:rPr lang="en-US" altLang="ko-KR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public</a:t>
            </a:r>
            <a:r>
              <a:rPr lang="ko-KR" altLang="en-US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선언된다</a:t>
            </a:r>
            <a:r>
              <a:rPr lang="en-US" altLang="ko-KR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따라서</a:t>
            </a:r>
            <a:r>
              <a:rPr lang="en-US" altLang="ko-KR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명시적으로 접근 권한을 제한하기 위해 </a:t>
            </a:r>
            <a:r>
              <a:rPr lang="en-US" altLang="ko-KR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private</a:t>
            </a:r>
            <a:r>
              <a:rPr lang="ko-KR" altLang="en-US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이나 </a:t>
            </a:r>
            <a:r>
              <a:rPr lang="en-US" altLang="ko-KR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protected</a:t>
            </a:r>
            <a:r>
              <a:rPr lang="ko-KR" altLang="en-US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변경해야 한다</a:t>
            </a:r>
            <a:r>
              <a:rPr lang="en-US" altLang="ko-KR" sz="1400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400" dirty="0">
              <a:solidFill>
                <a:srgbClr val="00B05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0775" y="3682874"/>
            <a:ext cx="986963" cy="318283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kern="100" spc="-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Times New Roman" panose="02020603050405020304" pitchFamily="18" charset="0"/>
              </a:rPr>
              <a:t>&lt; BEFORE &gt;</a:t>
            </a:r>
            <a:endParaRPr lang="ko-KR" altLang="en-US" sz="1400" kern="100" spc="-5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0775" y="4993855"/>
            <a:ext cx="986963" cy="318283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kern="100" spc="-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Times New Roman" panose="02020603050405020304" pitchFamily="18" charset="0"/>
              </a:rPr>
              <a:t>&lt; AFTER &gt;</a:t>
            </a:r>
            <a:endParaRPr lang="ko-KR" altLang="en-US" sz="1400" kern="100" spc="-5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5688500" y="4315482"/>
            <a:ext cx="476250" cy="409500"/>
          </a:xfrm>
          <a:prstGeom prst="downArrow">
            <a:avLst/>
          </a:prstGeom>
          <a:gradFill>
            <a:gsLst>
              <a:gs pos="26000">
                <a:schemeClr val="accent6">
                  <a:lumMod val="60000"/>
                  <a:lumOff val="40000"/>
                </a:schemeClr>
              </a:gs>
              <a:gs pos="6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80600" y="2576286"/>
            <a:ext cx="2135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MISRA_C_2012_08_02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750" y="2469038"/>
            <a:ext cx="986963" cy="38811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Example 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28250" y="3033456"/>
            <a:ext cx="7943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추상 클래스에서 복사 대입 연산자는 </a:t>
            </a:r>
            <a:r>
              <a:rPr lang="en-US" altLang="ko-KR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protected </a:t>
            </a:r>
            <a:r>
              <a:rPr lang="ko-KR" altLang="en-US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또는 </a:t>
            </a:r>
            <a:r>
              <a:rPr lang="en-US" altLang="ko-KR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private</a:t>
            </a:r>
            <a:r>
              <a:rPr lang="ko-KR" altLang="en-US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선언되어야 한다</a:t>
            </a:r>
            <a:r>
              <a:rPr lang="en-US" altLang="ko-KR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19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7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EEFA26-47C2-094B-9249-56BEB0533594}"/>
              </a:ext>
            </a:extLst>
          </p:cNvPr>
          <p:cNvSpPr/>
          <p:nvPr/>
        </p:nvSpPr>
        <p:spPr>
          <a:xfrm>
            <a:off x="9672578" y="1157468"/>
            <a:ext cx="995423" cy="70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3" name="한쪽 모서리가 둥근 사각형 32">
            <a:extLst>
              <a:ext uri="{FF2B5EF4-FFF2-40B4-BE49-F238E27FC236}">
                <a16:creationId xmlns:a16="http://schemas.microsoft.com/office/drawing/2014/main" id="{CF1D9B2D-0D11-7E44-9F1B-86803DC1C2E5}"/>
              </a:ext>
            </a:extLst>
          </p:cNvPr>
          <p:cNvSpPr/>
          <p:nvPr/>
        </p:nvSpPr>
        <p:spPr>
          <a:xfrm>
            <a:off x="8164651" y="1454468"/>
            <a:ext cx="3809176" cy="5166168"/>
          </a:xfrm>
          <a:prstGeom prst="round1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한쪽 모서리가 둥근 사각형 31">
            <a:extLst>
              <a:ext uri="{FF2B5EF4-FFF2-40B4-BE49-F238E27FC236}">
                <a16:creationId xmlns:a16="http://schemas.microsoft.com/office/drawing/2014/main" id="{80AAB6CB-5038-3B40-B8C5-2922CBF10C10}"/>
              </a:ext>
            </a:extLst>
          </p:cNvPr>
          <p:cNvSpPr/>
          <p:nvPr/>
        </p:nvSpPr>
        <p:spPr>
          <a:xfrm>
            <a:off x="8086847" y="1360800"/>
            <a:ext cx="3963982" cy="5166168"/>
          </a:xfrm>
          <a:prstGeom prst="round1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6F5677-FB61-884D-BBEE-4C6DCA9FA3D8}"/>
              </a:ext>
            </a:extLst>
          </p:cNvPr>
          <p:cNvSpPr/>
          <p:nvPr/>
        </p:nvSpPr>
        <p:spPr>
          <a:xfrm>
            <a:off x="8086847" y="1360800"/>
            <a:ext cx="995423" cy="706056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69" name="텍스트 개체 틀 11"/>
          <p:cNvSpPr txBox="1">
            <a:spLocks/>
          </p:cNvSpPr>
          <p:nvPr/>
        </p:nvSpPr>
        <p:spPr>
          <a:xfrm>
            <a:off x="8419738" y="4989139"/>
            <a:ext cx="1440000" cy="607653"/>
          </a:xfrm>
          <a:prstGeom prst="rect">
            <a:avLst/>
          </a:prstGeom>
        </p:spPr>
        <p:txBody>
          <a:bodyPr vert="horz" wrap="square" lIns="18000" tIns="0" rIns="18000" bIns="10800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1400" b="1" kern="1200" spc="0" baseline="0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－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End</a:t>
            </a:r>
          </a:p>
        </p:txBody>
      </p:sp>
      <p:sp>
        <p:nvSpPr>
          <p:cNvPr id="70" name="텍스트 개체 틀 11"/>
          <p:cNvSpPr txBox="1">
            <a:spLocks/>
          </p:cNvSpPr>
          <p:nvPr/>
        </p:nvSpPr>
        <p:spPr>
          <a:xfrm>
            <a:off x="8496740" y="6003455"/>
            <a:ext cx="2986199" cy="282573"/>
          </a:xfrm>
          <a:prstGeom prst="rect">
            <a:avLst/>
          </a:prstGeom>
        </p:spPr>
        <p:txBody>
          <a:bodyPr vert="horz" wrap="square" lIns="18000" tIns="0" rIns="18000" bIns="360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lang="en-US" altLang="ko-KR" sz="1200" b="0" kern="1200" spc="0" baseline="0" dirty="0" smtClean="0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－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6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느낀점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마무리</a:t>
            </a:r>
          </a:p>
        </p:txBody>
      </p:sp>
      <p:sp>
        <p:nvSpPr>
          <p:cNvPr id="67" name="텍스트 개체 틀 11"/>
          <p:cNvSpPr txBox="1">
            <a:spLocks/>
          </p:cNvSpPr>
          <p:nvPr/>
        </p:nvSpPr>
        <p:spPr>
          <a:xfrm>
            <a:off x="8419738" y="3520041"/>
            <a:ext cx="1440000" cy="724608"/>
          </a:xfrm>
          <a:prstGeom prst="rect">
            <a:avLst/>
          </a:prstGeom>
        </p:spPr>
        <p:txBody>
          <a:bodyPr vert="horz" wrap="square" lIns="18000" tIns="0" rIns="18000" bIns="1080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lang="en-US" altLang="ko-KR" sz="1400" b="1" kern="1200" spc="0" baseline="0" dirty="0" smtClean="0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－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40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</a:t>
            </a:r>
            <a:r>
              <a:rPr lang="en-US" altLang="ko-KR" sz="3600" dirty="0" err="1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ing</a:t>
            </a:r>
            <a:endParaRPr lang="en-US" sz="3600" dirty="0">
              <a:solidFill>
                <a:schemeClr val="tx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8" name="텍스트 개체 틀 11"/>
          <p:cNvSpPr txBox="1">
            <a:spLocks/>
          </p:cNvSpPr>
          <p:nvPr/>
        </p:nvSpPr>
        <p:spPr>
          <a:xfrm>
            <a:off x="8496739" y="4310367"/>
            <a:ext cx="2484373" cy="282573"/>
          </a:xfrm>
          <a:prstGeom prst="rect">
            <a:avLst/>
          </a:prstGeom>
        </p:spPr>
        <p:txBody>
          <a:bodyPr vert="horz" wrap="square" lIns="18000" tIns="0" rIns="18000" bIns="3600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1200" b="0" kern="1200" spc="0" baseline="0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－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업무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수행과정</a:t>
            </a:r>
            <a:endParaRPr lang="en-US" altLang="ko-KR" sz="1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5" name="텍스트 개체 틀 11"/>
          <p:cNvSpPr txBox="1">
            <a:spLocks/>
          </p:cNvSpPr>
          <p:nvPr/>
        </p:nvSpPr>
        <p:spPr>
          <a:xfrm>
            <a:off x="8419738" y="1529987"/>
            <a:ext cx="1440000" cy="498598"/>
          </a:xfrm>
          <a:prstGeom prst="rect">
            <a:avLst/>
          </a:prstGeom>
        </p:spPr>
        <p:txBody>
          <a:bodyPr vert="horz" wrap="square" lIns="18000" tIns="0" rIns="1800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1400" b="1" kern="1200" spc="0" baseline="0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－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Start</a:t>
            </a:r>
          </a:p>
        </p:txBody>
      </p:sp>
      <p:sp>
        <p:nvSpPr>
          <p:cNvPr id="66" name="텍스트 개체 틀 11"/>
          <p:cNvSpPr txBox="1">
            <a:spLocks/>
          </p:cNvSpPr>
          <p:nvPr/>
        </p:nvSpPr>
        <p:spPr>
          <a:xfrm>
            <a:off x="8496740" y="2167373"/>
            <a:ext cx="1440000" cy="282573"/>
          </a:xfrm>
          <a:prstGeom prst="rect">
            <a:avLst/>
          </a:prstGeom>
        </p:spPr>
        <p:txBody>
          <a:bodyPr vert="horz" wrap="square" lIns="18000" tIns="0" rIns="18000" bIns="360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lang="en-US" altLang="ko-KR" sz="1200" b="0" kern="1200" spc="0" baseline="0" dirty="0" smtClean="0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－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지원 과정</a:t>
            </a:r>
            <a:endParaRPr lang="en-US" sz="1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텍스트 개체 틀 11"/>
          <p:cNvSpPr txBox="1">
            <a:spLocks/>
          </p:cNvSpPr>
          <p:nvPr/>
        </p:nvSpPr>
        <p:spPr>
          <a:xfrm>
            <a:off x="8496740" y="2506832"/>
            <a:ext cx="1440000" cy="282573"/>
          </a:xfrm>
          <a:prstGeom prst="rect">
            <a:avLst/>
          </a:prstGeom>
        </p:spPr>
        <p:txBody>
          <a:bodyPr vert="horz" wrap="square" lIns="18000" tIns="0" rIns="18000" bIns="360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lang="en-US" altLang="ko-KR" sz="1200" b="0" kern="1200" spc="0" baseline="0" dirty="0" smtClean="0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－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직무 소개</a:t>
            </a:r>
            <a:endParaRPr lang="en-US" altLang="ko-KR" sz="1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5" name="텍스트 개체 틀 11"/>
          <p:cNvSpPr txBox="1">
            <a:spLocks/>
          </p:cNvSpPr>
          <p:nvPr/>
        </p:nvSpPr>
        <p:spPr>
          <a:xfrm>
            <a:off x="8492363" y="2846145"/>
            <a:ext cx="1440000" cy="282573"/>
          </a:xfrm>
          <a:prstGeom prst="rect">
            <a:avLst/>
          </a:prstGeom>
        </p:spPr>
        <p:txBody>
          <a:bodyPr vert="horz" wrap="square" lIns="18000" tIns="0" rIns="18000" bIns="360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lang="en-US" altLang="ko-KR" sz="1200" b="0" kern="1200" spc="0" baseline="0" dirty="0" smtClean="0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－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달 간의 기록</a:t>
            </a:r>
            <a:endParaRPr lang="en-US" sz="1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텍스트 개체 틀 11"/>
          <p:cNvSpPr txBox="1">
            <a:spLocks/>
          </p:cNvSpPr>
          <p:nvPr/>
        </p:nvSpPr>
        <p:spPr>
          <a:xfrm>
            <a:off x="8496739" y="5658837"/>
            <a:ext cx="2484373" cy="282573"/>
          </a:xfrm>
          <a:prstGeom prst="rect">
            <a:avLst/>
          </a:prstGeom>
        </p:spPr>
        <p:txBody>
          <a:bodyPr vert="horz" wrap="square" lIns="18000" tIns="0" rIns="18000" bIns="3600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1200" b="0" kern="1200" spc="0" baseline="0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－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pple SD 산돌고딕 Neo 일반체" panose="02000300000000000000" pitchFamily="2" charset="-127"/>
              <a:buChar char="・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성과</a:t>
            </a:r>
            <a:endParaRPr lang="en-US" altLang="ko-KR" sz="1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325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~5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MISRA CPP 2008, MISRA C 2012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매뉴얼 개선작업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775" y="1954708"/>
            <a:ext cx="8811492" cy="56514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1-4&gt; CS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용어의 자연스러운 한글화 작업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26913" y="3857823"/>
            <a:ext cx="1789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Overload resolution</a:t>
            </a:r>
            <a:endParaRPr lang="ko-KR" altLang="en-US" sz="1400" dirty="0"/>
          </a:p>
        </p:txBody>
      </p:sp>
      <p:sp>
        <p:nvSpPr>
          <p:cNvPr id="11" name="아래쪽 화살표 10"/>
          <p:cNvSpPr/>
          <p:nvPr/>
        </p:nvSpPr>
        <p:spPr>
          <a:xfrm rot="16200000">
            <a:off x="5398140" y="3826011"/>
            <a:ext cx="348282" cy="409500"/>
          </a:xfrm>
          <a:prstGeom prst="downArrow">
            <a:avLst/>
          </a:prstGeom>
          <a:gradFill>
            <a:gsLst>
              <a:gs pos="26000">
                <a:schemeClr val="accent6">
                  <a:lumMod val="60000"/>
                  <a:lumOff val="40000"/>
                </a:schemeClr>
              </a:gs>
              <a:gs pos="6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45384" y="3700374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오버로드 결정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5845384" y="4033452"/>
            <a:ext cx="24673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오버로드된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함수를 찾는 과정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226913" y="4767622"/>
            <a:ext cx="20827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Placement new/delete</a:t>
            </a:r>
            <a:endParaRPr lang="ko-KR" altLang="en-US" sz="1400" dirty="0"/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5398140" y="4735810"/>
            <a:ext cx="348282" cy="409500"/>
          </a:xfrm>
          <a:prstGeom prst="downArrow">
            <a:avLst/>
          </a:prstGeom>
          <a:gradFill>
            <a:gsLst>
              <a:gs pos="26000">
                <a:schemeClr val="accent6">
                  <a:lumMod val="60000"/>
                  <a:lumOff val="40000"/>
                </a:schemeClr>
              </a:gs>
              <a:gs pos="6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45384" y="4790896"/>
            <a:ext cx="19329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위치 지정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new/delete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3226913" y="5375821"/>
            <a:ext cx="1596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Built-in new/free</a:t>
            </a:r>
            <a:endParaRPr lang="ko-KR" altLang="en-US" sz="1400" dirty="0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5398140" y="5344009"/>
            <a:ext cx="348282" cy="409500"/>
          </a:xfrm>
          <a:prstGeom prst="downArrow">
            <a:avLst/>
          </a:prstGeom>
          <a:gradFill>
            <a:gsLst>
              <a:gs pos="26000">
                <a:schemeClr val="accent6">
                  <a:lumMod val="60000"/>
                  <a:lumOff val="40000"/>
                </a:schemeClr>
              </a:gs>
              <a:gs pos="6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45384" y="5399095"/>
            <a:ext cx="2006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내장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內藏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new/delete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2080600" y="2576286"/>
            <a:ext cx="1917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MISRA_C_14_06_02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1750" y="2469038"/>
            <a:ext cx="986963" cy="38811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Example 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328250" y="3033456"/>
            <a:ext cx="7943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Overload Resolution</a:t>
            </a:r>
            <a:r>
              <a:rPr lang="ko-KR" altLang="en-US" sz="14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식별하는 함수 검사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20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20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~5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MISRA CPP 2008, MISRA C 2012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매뉴얼 개선작업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775" y="1954708"/>
            <a:ext cx="8811492" cy="56514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1-5&gt;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사소한 용어나 표기 전체적으로 통일하여 수정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0775" y="2621438"/>
            <a:ext cx="986963" cy="50359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Example 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48" y="2663684"/>
            <a:ext cx="1820716" cy="11367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33874" y="2663683"/>
            <a:ext cx="2514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 클래스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base class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부모 클래스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parent class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233874" y="3309449"/>
            <a:ext cx="2596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파생 클래스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derived class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자식 클래스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child class</a:t>
            </a: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7228859" y="2751320"/>
            <a:ext cx="348282" cy="409500"/>
          </a:xfrm>
          <a:prstGeom prst="downArrow">
            <a:avLst/>
          </a:prstGeom>
          <a:gradFill>
            <a:gsLst>
              <a:gs pos="26000">
                <a:schemeClr val="accent6">
                  <a:lumMod val="60000"/>
                  <a:lumOff val="40000"/>
                </a:schemeClr>
              </a:gs>
              <a:gs pos="6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7228859" y="3396330"/>
            <a:ext cx="348282" cy="409500"/>
          </a:xfrm>
          <a:prstGeom prst="downArrow">
            <a:avLst/>
          </a:prstGeom>
          <a:gradFill>
            <a:gsLst>
              <a:gs pos="26000">
                <a:schemeClr val="accent6">
                  <a:lumMod val="60000"/>
                  <a:lumOff val="40000"/>
                </a:schemeClr>
              </a:gs>
              <a:gs pos="6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891474" y="2791657"/>
            <a:ext cx="122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상위 클래스</a:t>
            </a:r>
            <a:endParaRPr lang="en-US" altLang="ko-KR" sz="1600" dirty="0">
              <a:solidFill>
                <a:srgbClr val="23231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91474" y="3426938"/>
            <a:ext cx="122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하위 클래스</a:t>
            </a:r>
            <a:endParaRPr lang="en-US" altLang="ko-KR" sz="1600" dirty="0">
              <a:solidFill>
                <a:srgbClr val="23231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050" name="Picture 2" descr="Namespaces and Scope in Python - GeeksforGeek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t="13027" r="10893" b="6080"/>
          <a:stretch/>
        </p:blipFill>
        <p:spPr bwMode="auto">
          <a:xfrm>
            <a:off x="2215448" y="4045644"/>
            <a:ext cx="1740636" cy="15455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233874" y="4279801"/>
            <a:ext cx="13676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네임스페이스</a:t>
            </a:r>
            <a:endParaRPr lang="en-US" altLang="ko-KR" sz="1600" dirty="0">
              <a:solidFill>
                <a:srgbClr val="23231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이름공간</a:t>
            </a:r>
            <a:endParaRPr lang="en-US" altLang="ko-KR" sz="1600" dirty="0">
              <a:solidFill>
                <a:srgbClr val="23231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 space</a:t>
            </a:r>
          </a:p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…</a:t>
            </a:r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7228859" y="4444809"/>
            <a:ext cx="348282" cy="409500"/>
          </a:xfrm>
          <a:prstGeom prst="downArrow">
            <a:avLst/>
          </a:prstGeom>
          <a:gradFill>
            <a:gsLst>
              <a:gs pos="26000">
                <a:schemeClr val="accent6">
                  <a:lumMod val="60000"/>
                  <a:lumOff val="40000"/>
                </a:schemeClr>
              </a:gs>
              <a:gs pos="6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891474" y="4475417"/>
            <a:ext cx="1295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namespace</a:t>
            </a:r>
          </a:p>
        </p:txBody>
      </p:sp>
      <p:pic>
        <p:nvPicPr>
          <p:cNvPr id="2054" name="Picture 6" descr="Compliant Images, Stock Photos &amp; Vectors | Shutterstock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6"/>
          <a:stretch/>
        </p:blipFill>
        <p:spPr bwMode="auto">
          <a:xfrm>
            <a:off x="2215448" y="5584727"/>
            <a:ext cx="1770366" cy="111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233874" y="5508526"/>
            <a:ext cx="20733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non-compliant */</a:t>
            </a:r>
          </a:p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Not Compliant */</a:t>
            </a:r>
          </a:p>
          <a:p>
            <a:endParaRPr lang="en-US" altLang="ko-KR" sz="1600" dirty="0">
              <a:solidFill>
                <a:srgbClr val="23231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compliant */</a:t>
            </a: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7228859" y="5554118"/>
            <a:ext cx="348282" cy="409500"/>
          </a:xfrm>
          <a:prstGeom prst="downArrow">
            <a:avLst/>
          </a:prstGeom>
          <a:gradFill>
            <a:gsLst>
              <a:gs pos="26000">
                <a:schemeClr val="accent6">
                  <a:lumMod val="60000"/>
                  <a:lumOff val="40000"/>
                </a:schemeClr>
              </a:gs>
              <a:gs pos="6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16200000">
            <a:off x="7228859" y="6144134"/>
            <a:ext cx="348282" cy="409500"/>
          </a:xfrm>
          <a:prstGeom prst="downArrow">
            <a:avLst/>
          </a:prstGeom>
          <a:gradFill>
            <a:gsLst>
              <a:gs pos="26000">
                <a:schemeClr val="accent6">
                  <a:lumMod val="60000"/>
                  <a:lumOff val="40000"/>
                </a:schemeClr>
              </a:gs>
              <a:gs pos="6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91474" y="5594455"/>
            <a:ext cx="2095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Non-compliant */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891474" y="6174742"/>
            <a:ext cx="16545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Compliant */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21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3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(3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~5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2. </a:t>
            </a:r>
            <a:r>
              <a:rPr lang="en-US" altLang="ko-KR" sz="2000" kern="100" spc="-50" dirty="0" err="1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Git</a:t>
            </a: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사용법</a:t>
            </a: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, Rule Database Generator(RDG)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사용법 숙지</a:t>
            </a: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79" y="2096644"/>
            <a:ext cx="5740792" cy="39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0173" y="6056644"/>
            <a:ext cx="4493725" cy="493267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&lt; </a:t>
            </a:r>
            <a:r>
              <a:rPr lang="en-US" altLang="ko-KR" sz="1600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Git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을 이용한 팀 단위 작업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93012" y="6061251"/>
            <a:ext cx="4493725" cy="493267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&lt; RDG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내에서 개선사항 반영 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22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5" y="2096644"/>
            <a:ext cx="574079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(6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문의 들어온 규칙 재검토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4" y="2230180"/>
            <a:ext cx="5717164" cy="36753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22" y="2230180"/>
            <a:ext cx="5438560" cy="3751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23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8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(6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2. Modern C++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세미나 참석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1" y="4410075"/>
            <a:ext cx="3877455" cy="21807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01" y="4409271"/>
            <a:ext cx="3878885" cy="2181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6" y="4410075"/>
            <a:ext cx="3878885" cy="218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0050" y="1955488"/>
            <a:ext cx="8811492" cy="253491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kern="100" spc="-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consteval</a:t>
            </a:r>
            <a:r>
              <a:rPr lang="en-US" altLang="ko-KR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/ </a:t>
            </a:r>
            <a:r>
              <a:rPr lang="en-US" altLang="ko-KR" sz="1600" kern="100" spc="-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constexpr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: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컴파일 타임에 계산 가능하면 컴파일 타임에 계산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kern="100" spc="-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coroutine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: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비동기코드에서의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context switching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오버헤드 문제 경감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likely / unlikely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: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컴파일러에 분기 최적화의 여지를 제공 </a:t>
            </a:r>
            <a:b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</a:b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                          (likely – True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일 확률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HIGH, unlikely – False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일 확률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HIGH)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concept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: named set of requirements,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매개변수 등에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require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키워드로 제약 조건을 설정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3" r="16817"/>
          <a:stretch/>
        </p:blipFill>
        <p:spPr bwMode="auto">
          <a:xfrm>
            <a:off x="561975" y="2126938"/>
            <a:ext cx="1711341" cy="1268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24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04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(7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정적분석도구 </a:t>
            </a:r>
            <a:r>
              <a:rPr lang="en-US" altLang="ko-KR" sz="2000" kern="100" spc="-50" dirty="0" err="1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Codescroll</a:t>
            </a: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STATIC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사용법 숙지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2"/>
          <a:srcRect t="8105" b="4098"/>
          <a:stretch/>
        </p:blipFill>
        <p:spPr>
          <a:xfrm>
            <a:off x="1819275" y="2021747"/>
            <a:ext cx="8048108" cy="46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25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6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 rotWithShape="1">
          <a:blip r:embed="rId2"/>
          <a:srcRect r="2735" b="3163"/>
          <a:stretch/>
        </p:blipFill>
        <p:spPr>
          <a:xfrm>
            <a:off x="1786855" y="2011681"/>
            <a:ext cx="8066268" cy="4646294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(7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정적분석도구 </a:t>
            </a:r>
            <a:r>
              <a:rPr lang="en-US" altLang="ko-KR" sz="2000" kern="100" spc="-50" dirty="0" err="1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Codescroll</a:t>
            </a: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STATIC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사용법 숙지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26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37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(7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2. Good/Bad Case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설계 및 수정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775" y="1847466"/>
            <a:ext cx="1826725" cy="50359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Example 1 )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23475" y="1984117"/>
            <a:ext cx="2427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MISRA_CPP_19_03_01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71125" y="2433381"/>
            <a:ext cx="7943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표시자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(indicator) </a:t>
            </a:r>
            <a:r>
              <a:rPr lang="en-US" altLang="ko-KR" sz="1600" dirty="0" err="1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errno</a:t>
            </a:r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사용하면 안된다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688"/>
          <a:stretch/>
        </p:blipFill>
        <p:spPr>
          <a:xfrm>
            <a:off x="619125" y="2939359"/>
            <a:ext cx="11196025" cy="3610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27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27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(7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2. Good/Bad Case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설계 및 수정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775" y="1847466"/>
            <a:ext cx="1826725" cy="50359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Example 2 )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23475" y="1984117"/>
            <a:ext cx="2414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MISRA_C_2012_13_04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71125" y="2433381"/>
            <a:ext cx="7943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할당 연산자의 결과를 사용 금지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943267"/>
            <a:ext cx="11196025" cy="3134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28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95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(7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2. Good/Bad Case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설계 및 수정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775" y="1847466"/>
            <a:ext cx="1826725" cy="50359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Example 3 )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23475" y="1984117"/>
            <a:ext cx="2427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MISRA_CPP_12_01_03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71124" y="2433381"/>
            <a:ext cx="83111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하나의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 타입의 매개변수를 갖는 호출 가능한 </a:t>
            </a:r>
            <a:r>
              <a:rPr lang="ko-KR" altLang="en-US" sz="1600" dirty="0" err="1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생성자들은</a:t>
            </a:r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explicit</a:t>
            </a:r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선언되어야 한다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943267"/>
            <a:ext cx="10695871" cy="3134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29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5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AAFF2E5-916D-4624-AD44-C4E113B5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9325"/>
            <a:ext cx="2590248" cy="498598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지원 과정</a:t>
            </a:r>
          </a:p>
        </p:txBody>
      </p:sp>
    </p:spTree>
    <p:extLst>
      <p:ext uri="{BB962C8B-B14F-4D97-AF65-F5344CB8AC3E}">
        <p14:creationId xmlns:p14="http://schemas.microsoft.com/office/powerpoint/2010/main" val="122825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(7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2. Good/Bad Case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설계 및 수정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775" y="1847466"/>
            <a:ext cx="1826725" cy="50359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Example 4 )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23475" y="1984117"/>
            <a:ext cx="2414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MISRA_C_2012_08_13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71124" y="2433381"/>
            <a:ext cx="83111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가능하다면 포인터는 </a:t>
            </a:r>
            <a:r>
              <a:rPr lang="en-US" altLang="ko-KR" sz="1600" dirty="0" err="1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const</a:t>
            </a:r>
            <a:r>
              <a:rPr lang="en-US" altLang="ko-KR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2323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한정된 타입을 가리켜야 함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50466" t="9057" r="10625" b="35956"/>
          <a:stretch/>
        </p:blipFill>
        <p:spPr>
          <a:xfrm>
            <a:off x="2590801" y="3607563"/>
            <a:ext cx="2533649" cy="25551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rcRect t="35" b="35"/>
          <a:stretch/>
        </p:blipFill>
        <p:spPr>
          <a:xfrm>
            <a:off x="1997561" y="3607563"/>
            <a:ext cx="4248150" cy="2593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rcRect t="216" b="216"/>
          <a:stretch/>
        </p:blipFill>
        <p:spPr>
          <a:xfrm>
            <a:off x="9039750" y="3607562"/>
            <a:ext cx="2807107" cy="25836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60406"/>
          <a:stretch/>
        </p:blipFill>
        <p:spPr>
          <a:xfrm>
            <a:off x="6390193" y="3072004"/>
            <a:ext cx="2819400" cy="31192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64588" b="35955"/>
          <a:stretch/>
        </p:blipFill>
        <p:spPr>
          <a:xfrm>
            <a:off x="284941" y="3186684"/>
            <a:ext cx="2305860" cy="29759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30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65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(7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3. Fix Reference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작업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969"/>
          <a:stretch/>
        </p:blipFill>
        <p:spPr>
          <a:xfrm>
            <a:off x="809625" y="2141109"/>
            <a:ext cx="4673814" cy="35219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2454679"/>
            <a:ext cx="6163944" cy="2894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31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0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주차별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</a:t>
            </a:r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수행과정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(8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8387542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1. </a:t>
            </a:r>
            <a:r>
              <a:rPr lang="ko-KR" altLang="en-US" sz="2000" kern="100" spc="-50" dirty="0" err="1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매뉴얼개선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리뷰 회의 참석 및 수정사항 반영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8" y="2208194"/>
            <a:ext cx="3455665" cy="21636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35" y="2208194"/>
            <a:ext cx="3455665" cy="216360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23" y="2196603"/>
            <a:ext cx="3459600" cy="216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2138" y="5069764"/>
            <a:ext cx="8387542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2. </a:t>
            </a: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현장실습 보고서 작성 및 인수인계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0775" y="5497021"/>
            <a:ext cx="8811492" cy="98571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공유 스프레드시트 소유자 권한 이전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수정사항 반영한 문서 정리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782" y="4307656"/>
            <a:ext cx="3459600" cy="56514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&lt;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매뉴얼 회의 참석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12467" y="4307656"/>
            <a:ext cx="3459600" cy="493267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&lt;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업무에 대한 인수인계 작업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9623" y="4296065"/>
            <a:ext cx="3459600" cy="56514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&lt;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개선사항 </a:t>
            </a:r>
            <a:r>
              <a:rPr lang="en-US" altLang="ko-KR" sz="1600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Git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 반영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32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94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AAFF2E5-916D-4624-AD44-C4E113B5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9325"/>
            <a:ext cx="2590248" cy="498598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업무 성과</a:t>
            </a:r>
          </a:p>
        </p:txBody>
      </p:sp>
    </p:spTree>
    <p:extLst>
      <p:ext uri="{BB962C8B-B14F-4D97-AF65-F5344CB8AC3E}">
        <p14:creationId xmlns:p14="http://schemas.microsoft.com/office/powerpoint/2010/main" val="643421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1" y="0"/>
            <a:ext cx="8312727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업무 성과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62252" y="6523569"/>
            <a:ext cx="1517780" cy="33450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34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FFB092-E50E-4571-B656-13FE8AA9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11" y="1369877"/>
            <a:ext cx="7656178" cy="52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30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9E702-D1F8-4509-886A-7E859B5D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3609325"/>
            <a:ext cx="4708018" cy="498598"/>
          </a:xfrm>
        </p:spPr>
        <p:txBody>
          <a:bodyPr/>
          <a:lstStyle/>
          <a:p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느낀점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마무리</a:t>
            </a:r>
          </a:p>
        </p:txBody>
      </p:sp>
    </p:spTree>
    <p:extLst>
      <p:ext uri="{BB962C8B-B14F-4D97-AF65-F5344CB8AC3E}">
        <p14:creationId xmlns:p14="http://schemas.microsoft.com/office/powerpoint/2010/main" val="36812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223200" cy="696787"/>
          </a:xfrm>
        </p:spPr>
        <p:txBody>
          <a:bodyPr/>
          <a:lstStyle/>
          <a:p>
            <a:r>
              <a:rPr lang="ko-KR" altLang="en-US" sz="28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느낀점</a:t>
            </a: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마무리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7400" y="1507033"/>
            <a:ext cx="8811492" cy="499712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첫 직장생활</a:t>
            </a:r>
            <a:endParaRPr lang="en-US" altLang="ko-KR" sz="1600" kern="100" spc="-5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학부 과목 내용</a:t>
            </a:r>
            <a:r>
              <a:rPr lang="en-US" altLang="ko-KR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(C / C++) </a:t>
            </a: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리뷰 </a:t>
            </a:r>
            <a:r>
              <a:rPr lang="en-US" altLang="ko-KR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&amp; </a:t>
            </a: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응용</a:t>
            </a:r>
            <a:endParaRPr lang="en-US" altLang="ko-KR" sz="1600" kern="100" spc="-5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규칙적인 시간</a:t>
            </a:r>
            <a:endParaRPr lang="en-US" altLang="ko-KR" sz="1600" kern="100" spc="-5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시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30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분 출근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5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시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30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분 퇴근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“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일찍 일어날 이유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“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중 하나가 됨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데일리</a:t>
            </a: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미팅</a:t>
            </a:r>
            <a:r>
              <a:rPr lang="en-US" altLang="ko-KR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Daily Meeting 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입사 초기 팀에서의 업무를 파악하는데 도움이 됨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하루하루 오늘 해야할 일들을 미리 계획 </a:t>
            </a:r>
            <a:r>
              <a:rPr lang="en-US" altLang="ko-KR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/ 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실행</a:t>
            </a:r>
            <a:endParaRPr lang="en-US" altLang="ko-KR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회의 시간 참여</a:t>
            </a:r>
            <a:endParaRPr lang="en-US" altLang="ko-KR" sz="1600" kern="100" spc="-5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이후의 학습</a:t>
            </a:r>
            <a:r>
              <a:rPr lang="en-US" altLang="ko-KR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컴파일러설계</a:t>
            </a:r>
            <a:r>
              <a:rPr lang="en-US" altLang="ko-KR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소프트웨어공학</a:t>
            </a:r>
            <a:endParaRPr lang="en-US" altLang="ko-KR" sz="1600" kern="100" spc="-5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36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85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1C3AAC1-A092-E049-B924-2104D338A07A}"/>
              </a:ext>
            </a:extLst>
          </p:cNvPr>
          <p:cNvSpPr txBox="1"/>
          <p:nvPr/>
        </p:nvSpPr>
        <p:spPr>
          <a:xfrm>
            <a:off x="515627" y="3405675"/>
            <a:ext cx="3372592" cy="775597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0" rIns="18000" bIns="0" rtlCol="0">
            <a:spAutoFit/>
          </a:bodyPr>
          <a:lstStyle/>
          <a:p>
            <a:pPr algn="l">
              <a:lnSpc>
                <a:spcPct val="105000"/>
              </a:lnSpc>
            </a:pPr>
            <a:r>
              <a:rPr lang="en-US" altLang="ko-KR" sz="4800" b="1" spc="-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Thank you</a:t>
            </a:r>
            <a:endParaRPr lang="ko-KR" altLang="en-US" sz="4800" b="1" spc="-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3057" y="6417498"/>
            <a:ext cx="3973379" cy="28321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200" kern="100" spc="-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※</a:t>
            </a:r>
            <a:r>
              <a:rPr lang="ko-KR" altLang="en-US" sz="1200" kern="100" spc="-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보안을 위해 해당 자료는 외부에 배포하지 않겠습니다</a:t>
            </a:r>
            <a:r>
              <a:rPr lang="en-US" altLang="ko-KR" sz="1200" kern="100" spc="-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  <a:endParaRPr lang="ko-KR" altLang="en-US" sz="1200" kern="100" spc="-5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0" y="-156751"/>
            <a:ext cx="8626502" cy="73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9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223200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지원 과정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2138" y="1445494"/>
            <a:ext cx="1911927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지원 자격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137" y="3755511"/>
            <a:ext cx="1911927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실습 내용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777" y="1947856"/>
            <a:ext cx="8811492" cy="155003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spc="-50" dirty="0">
                <a:ln>
                  <a:solidFill>
                    <a:srgbClr val="00B0F0"/>
                  </a:solidFill>
                </a:ln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Python </a:t>
            </a:r>
            <a:r>
              <a:rPr lang="ko-KR" altLang="en-US" sz="1600" kern="100" spc="-50" dirty="0">
                <a:ln>
                  <a:solidFill>
                    <a:srgbClr val="00B0F0"/>
                  </a:solidFill>
                </a:ln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사용 경험자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Web Front End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개발 경험자</a:t>
            </a:r>
            <a:endParaRPr lang="en-US" altLang="ko-KR" sz="1600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spc="-50" dirty="0">
                <a:ln>
                  <a:solidFill>
                    <a:srgbClr val="00B0F0"/>
                  </a:solidFill>
                </a:ln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C/C++ </a:t>
            </a:r>
            <a:r>
              <a:rPr lang="ko-KR" altLang="en-US" sz="1600" kern="100" spc="-50" dirty="0">
                <a:ln>
                  <a:solidFill>
                    <a:srgbClr val="00B0F0"/>
                  </a:solidFill>
                </a:ln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사용 경험자</a:t>
            </a:r>
            <a:endParaRPr lang="en-US" altLang="ko-KR" sz="1600" kern="100" spc="-50" dirty="0">
              <a:ln>
                <a:solidFill>
                  <a:srgbClr val="00B0F0"/>
                </a:solidFill>
              </a:ln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기타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: Selenium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사용 경험자 혹은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Selenium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으로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Web Front-End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테스트 경험자</a:t>
            </a:r>
            <a:endParaRPr lang="en-US" altLang="ko-KR" sz="1600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             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정적 분석 도구 사용 경험자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ln>
                  <a:solidFill>
                    <a:srgbClr val="00B0F0"/>
                  </a:solidFill>
                </a:ln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능숙한 영문 번역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spc="-50" dirty="0">
                <a:ln>
                  <a:solidFill>
                    <a:srgbClr val="00B0F0"/>
                  </a:solidFill>
                </a:ln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C/C++ </a:t>
            </a:r>
            <a:r>
              <a:rPr lang="ko-KR" altLang="en-US" sz="1600" kern="100" spc="-50" dirty="0">
                <a:ln>
                  <a:solidFill>
                    <a:srgbClr val="00B0F0"/>
                  </a:solidFill>
                </a:ln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표준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과 컴파일러에 대한 이해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777" y="4366314"/>
            <a:ext cx="9243754" cy="1919363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정적 분석 규칙 예제를 통해 정적 분석 규칙을 숙지 및 데이터를 수집하여 시스템에 추가</a:t>
            </a:r>
            <a:endParaRPr lang="en-US" altLang="ko-KR" sz="1600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자사 도구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</a:t>
            </a:r>
            <a:r>
              <a:rPr lang="en-US" altLang="ko-KR" sz="1600" kern="100" spc="-50" dirty="0" err="1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Codescroll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STATIC )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사용법 숙지</a:t>
            </a:r>
            <a:endParaRPr lang="en-US" altLang="ko-KR" sz="1600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MISRA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규칙 스터디</a:t>
            </a:r>
            <a:endParaRPr lang="en-US" altLang="ko-KR" sz="1600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규칙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Good/Bad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케이스 </a:t>
            </a:r>
            <a:r>
              <a:rPr lang="en-US" altLang="ko-KR" sz="1600" kern="100" spc="-50" dirty="0" err="1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Codescroll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STATIC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 추가</a:t>
            </a:r>
            <a:endParaRPr lang="en-US" altLang="ko-KR" sz="1600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정리 및 세미나와 인수인계</a:t>
            </a:r>
            <a:endParaRPr lang="en-US" altLang="ko-KR" sz="1600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62252" y="6523569"/>
            <a:ext cx="1517780" cy="33450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4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72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223200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지원 과정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75" y="4341646"/>
            <a:ext cx="3795094" cy="20714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30" y="4341646"/>
            <a:ext cx="3795095" cy="20820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786" y="4338065"/>
            <a:ext cx="3795094" cy="2074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00770" y="6508867"/>
            <a:ext cx="2926080" cy="28321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kern="100" spc="-50" dirty="0" err="1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마블의</a:t>
            </a:r>
            <a:r>
              <a:rPr lang="ko-KR" altLang="en-US" sz="12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영화 </a:t>
            </a:r>
            <a:r>
              <a:rPr lang="en-US" altLang="ko-KR" sz="12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1200" kern="100" spc="-50" dirty="0" err="1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블랙팬서</a:t>
            </a:r>
            <a:r>
              <a:rPr lang="en-US" altLang="ko-KR" sz="12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 </a:t>
            </a:r>
            <a:r>
              <a:rPr lang="ko-KR" altLang="en-US" sz="12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2138" y="1445494"/>
            <a:ext cx="3424844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소프트웨어 </a:t>
            </a:r>
            <a:r>
              <a:rPr lang="ko-KR" altLang="en-US" sz="2000" kern="100" spc="-50" dirty="0" err="1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테스팅</a:t>
            </a:r>
            <a:endParaRPr lang="ko-KR" altLang="en-US" sz="2000" kern="100" spc="-50" dirty="0">
              <a:solidFill>
                <a:schemeClr val="tx2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0777" y="1947856"/>
            <a:ext cx="8811492" cy="400935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“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소프트웨어는 언제나 개선의 여지가 남아있으며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아직 발견하지 못할 버그의 존재 가능성이 있다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.” </a:t>
            </a:r>
            <a:endParaRPr lang="ko-KR" altLang="en-US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325" y="2501905"/>
            <a:ext cx="3424844" cy="33450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kern="100" spc="-50" dirty="0">
                <a:solidFill>
                  <a:srgbClr val="EE1C2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Static Analysis</a:t>
            </a:r>
            <a:endParaRPr lang="ko-KR" altLang="en-US" sz="1600" kern="100" spc="-50" dirty="0">
              <a:solidFill>
                <a:srgbClr val="EE1C25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7325" y="3349692"/>
            <a:ext cx="3424844" cy="33450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kern="100" spc="-50" dirty="0">
                <a:solidFill>
                  <a:srgbClr val="EE1C2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Dynamic Analysis</a:t>
            </a:r>
            <a:endParaRPr lang="ko-KR" altLang="en-US" sz="1600" kern="100" spc="-50" dirty="0">
              <a:solidFill>
                <a:srgbClr val="EE1C25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3310" y="2884640"/>
            <a:ext cx="8811492" cy="442035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실제 실행 없이 소프트웨어를 구성하는 소스 코드를 테스트하는 기법</a:t>
            </a:r>
            <a:endParaRPr lang="ko-KR" altLang="en-US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03310" y="3742555"/>
            <a:ext cx="8811492" cy="400935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실제 또는 가상 프로세서 내에서 프로그램을 실행함으로써 소프트웨어를 테스트하는 기법</a:t>
            </a:r>
            <a:endParaRPr lang="ko-KR" altLang="en-US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5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4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223200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지원 과정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75" y="4341646"/>
            <a:ext cx="3795094" cy="20714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30" y="4341646"/>
            <a:ext cx="3795095" cy="20820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786" y="4338065"/>
            <a:ext cx="3795094" cy="2074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2138" y="1445494"/>
            <a:ext cx="3424844" cy="42356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kern="100" spc="-5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소프트웨어 </a:t>
            </a:r>
            <a:r>
              <a:rPr lang="ko-KR" altLang="en-US" sz="2000" kern="100" spc="-50" dirty="0" err="1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테스팅</a:t>
            </a:r>
            <a:endParaRPr lang="ko-KR" altLang="en-US" sz="2000" kern="100" spc="-50" dirty="0">
              <a:solidFill>
                <a:schemeClr val="tx2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0777" y="1947856"/>
            <a:ext cx="8811492" cy="400935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“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소프트웨어는 언제나 개선의 여지가 남아있으며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아직 발견하지 못할 버그의 존재 가능성이 있다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.” </a:t>
            </a:r>
            <a:endParaRPr lang="ko-KR" altLang="en-US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0777" y="2348791"/>
            <a:ext cx="8811492" cy="155003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LcParenR"/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고려하지 못한 케이스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요구사항 누락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marL="400050" indent="-400050">
              <a:lnSpc>
                <a:spcPct val="150000"/>
              </a:lnSpc>
              <a:buAutoNum type="romanLcParenR"/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기대하지 않은 동작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요구사항 오해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marL="400050" indent="-400050">
              <a:lnSpc>
                <a:spcPct val="150000"/>
              </a:lnSpc>
              <a:buAutoNum type="romanLcParenR"/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예상치 못한 입력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예외 처리에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대한 누락 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marL="400050" indent="-400050">
              <a:lnSpc>
                <a:spcPct val="150000"/>
              </a:lnSpc>
              <a:buAutoNum type="romanLcParenR"/>
            </a:pP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단순한 코딩 실수로 인한 버그</a:t>
            </a:r>
            <a:endParaRPr lang="ko-KR" altLang="en-US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0" name="오른쪽 중괄호 19"/>
          <p:cNvSpPr/>
          <p:nvPr/>
        </p:nvSpPr>
        <p:spPr>
          <a:xfrm>
            <a:off x="5212695" y="2503748"/>
            <a:ext cx="491068" cy="484985"/>
          </a:xfrm>
          <a:prstGeom prst="rightBrace">
            <a:avLst>
              <a:gd name="adj1" fmla="val 0"/>
              <a:gd name="adj2" fmla="val 41822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>
            <a:off x="5195763" y="3241678"/>
            <a:ext cx="491068" cy="484985"/>
          </a:xfrm>
          <a:prstGeom prst="rightBrace">
            <a:avLst>
              <a:gd name="adj1" fmla="val 0"/>
              <a:gd name="adj2" fmla="val 41822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59362" y="2544141"/>
            <a:ext cx="855133" cy="334506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600" kern="100" spc="-50" dirty="0">
                <a:solidFill>
                  <a:srgbClr val="00C0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동적 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9362" y="3271716"/>
            <a:ext cx="855133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600" kern="100" spc="-50" dirty="0">
                <a:solidFill>
                  <a:srgbClr val="00C0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정적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0509" y="2564313"/>
            <a:ext cx="3167149" cy="30174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400" kern="100" spc="-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유지 보수의 비용이 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90509" y="3306821"/>
            <a:ext cx="3167149" cy="30174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400" kern="100" spc="-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시간</a:t>
            </a:r>
            <a:r>
              <a:rPr lang="en-US" altLang="ko-KR" sz="1400" kern="100" spc="-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spc="-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비용이 작음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0770" y="6508867"/>
            <a:ext cx="2926080" cy="283210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kern="100" spc="-50" dirty="0" err="1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마블의</a:t>
            </a:r>
            <a:r>
              <a:rPr lang="ko-KR" altLang="en-US" sz="12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영화 </a:t>
            </a:r>
            <a:r>
              <a:rPr lang="en-US" altLang="ko-KR" sz="12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1200" kern="100" spc="-50" dirty="0" err="1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블랙팬서</a:t>
            </a:r>
            <a:r>
              <a:rPr lang="en-US" altLang="ko-KR" sz="12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 </a:t>
            </a:r>
            <a:r>
              <a:rPr lang="ko-KR" altLang="en-US" sz="12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6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803C2-3C60-46E5-935E-29B6577E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609325"/>
            <a:ext cx="2590248" cy="498598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직무 소개</a:t>
            </a:r>
          </a:p>
        </p:txBody>
      </p:sp>
    </p:spTree>
    <p:extLst>
      <p:ext uri="{BB962C8B-B14F-4D97-AF65-F5344CB8AC3E}">
        <p14:creationId xmlns:p14="http://schemas.microsoft.com/office/powerpoint/2010/main" val="252177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223200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직무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1911927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코딩 규칙 검사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0777" y="1947856"/>
            <a:ext cx="8811492" cy="442035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도메인별로</a:t>
            </a:r>
            <a:r>
              <a:rPr lang="ko-KR" altLang="en-US" sz="16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준수해야 하는 코딩 규칙을 자동으로 검사</a:t>
            </a:r>
          </a:p>
        </p:txBody>
      </p:sp>
      <p:pic>
        <p:nvPicPr>
          <p:cNvPr id="2050" name="Picture 2" descr="https://www.suresofttech.com/ko/front/image/tool/code_static_img_2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97" y="2525230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suresofttech.com/ko/front/image/tool/code_static_img_2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414" y="4630026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suresofttech.com/ko/front/image/tool/code_static_img_2_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96" y="3577629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suresofttech.com/ko/front/image/tool/code_static_img_2_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95" y="4630028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suresofttech.com/ko/front/image/tool/code_static_img_2_0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415" y="2525230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suresofttech.com/ko/front/image/tool/code_static_img_2_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76" y="2519902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suresofttech.com/ko/front/image/tool/code_static_img_2_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314" y="4630027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www.suresofttech.com/ko/front/image/tool/code_static_img_2_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314" y="3584597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www.suresofttech.com/ko/front/image/tool/code_static_img_2_0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415" y="3584597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www.suresofttech.com/ko/front/image/tool/code_static_img_2_1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97" y="5682427"/>
            <a:ext cx="3394833" cy="9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433546" y="2169090"/>
            <a:ext cx="3010607" cy="31886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※ </a:t>
            </a:r>
            <a:r>
              <a:rPr lang="ko-KR" altLang="en-US" sz="12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이미지 출처</a:t>
            </a:r>
            <a:r>
              <a:rPr lang="en-US" altLang="ko-KR" sz="12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: </a:t>
            </a:r>
            <a:r>
              <a:rPr lang="ko-KR" altLang="en-US" sz="1200" kern="100" spc="-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슈어소프트테크</a:t>
            </a:r>
            <a:r>
              <a:rPr lang="ko-KR" altLang="en-US" sz="1200" kern="100" spc="-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8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48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223200" cy="696787"/>
          </a:xfrm>
        </p:spPr>
        <p:txBody>
          <a:bodyPr/>
          <a:lstStyle/>
          <a:p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직무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138" y="1445494"/>
            <a:ext cx="1911927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코딩 규칙 검사</a:t>
            </a:r>
          </a:p>
        </p:txBody>
      </p:sp>
      <p:pic>
        <p:nvPicPr>
          <p:cNvPr id="16" name="Picture 2" descr="https://www.suresofttech.com/ko/front/image/tool/code_static_img_2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31" y="1987302"/>
            <a:ext cx="4451714" cy="125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3658"/>
          <a:stretch/>
        </p:blipFill>
        <p:spPr>
          <a:xfrm>
            <a:off x="5370177" y="1987301"/>
            <a:ext cx="6813357" cy="12546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2137" y="3565240"/>
            <a:ext cx="1911927" cy="399909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kern="100" spc="-50" dirty="0">
                <a:solidFill>
                  <a:schemeClr val="tx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MISRA C/C++</a:t>
            </a:r>
            <a:endParaRPr lang="ko-KR" altLang="en-US" sz="2000" kern="100" spc="-50" dirty="0">
              <a:solidFill>
                <a:schemeClr val="tx2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0777" y="4001098"/>
            <a:ext cx="12061768" cy="2104028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Motor Industry Software Reliability Association</a:t>
            </a:r>
          </a:p>
          <a:p>
            <a:pPr>
              <a:lnSpc>
                <a:spcPct val="200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	-  “Guidelines for the use of the </a:t>
            </a:r>
            <a:r>
              <a:rPr lang="en-US" altLang="ko-KR" sz="1600" kern="100" spc="-50" dirty="0">
                <a:ln>
                  <a:solidFill>
                    <a:srgbClr val="0070C0"/>
                  </a:solidFill>
                </a:ln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 language in vehicle based software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	- 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목적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: ISO C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언어로 작성된 </a:t>
            </a:r>
            <a:r>
              <a:rPr lang="ko-KR" altLang="en-US" sz="1600" kern="100" spc="-50" dirty="0" err="1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임베디드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시스템의 코드 안전성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호환성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신뢰성</a:t>
            </a:r>
            <a:endParaRPr lang="en-US" altLang="ko-KR" sz="1600" kern="100" spc="-50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	- 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자동차 산업으로부터 시작되어 우주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/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항공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의료장비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국방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철도 등 다양한 산업에서</a:t>
            </a: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spc="-50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적용되는 가이드라인 중 하나</a:t>
            </a:r>
            <a:endParaRPr lang="ko-KR" altLang="en-US" sz="1600" kern="100" spc="-5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2252" y="6523569"/>
            <a:ext cx="1517780" cy="353421"/>
          </a:xfrm>
          <a:prstGeom prst="rect">
            <a:avLst/>
          </a:prstGeom>
          <a:noFill/>
        </p:spPr>
        <p:txBody>
          <a:bodyPr wrap="square" lIns="18000" tIns="36000" rIns="0" bIns="3600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600" kern="100" spc="-50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9 / 37</a:t>
            </a:r>
            <a:endParaRPr lang="ko-KR" altLang="en-US" sz="1600" kern="100" spc="-50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00962"/>
      </p:ext>
    </p:extLst>
  </p:cSld>
  <p:clrMapOvr>
    <a:masterClrMapping/>
  </p:clrMapOvr>
</p:sld>
</file>

<file path=ppt/theme/theme1.xml><?xml version="1.0" encoding="utf-8"?>
<a:theme xmlns:a="http://schemas.openxmlformats.org/drawingml/2006/main" name="Suresoft2021">
  <a:themeElements>
    <a:clrScheme name="Suresoft 2020">
      <a:dk1>
        <a:srgbClr val="262626"/>
      </a:dk1>
      <a:lt1>
        <a:sysClr val="window" lastClr="FFFFFF"/>
      </a:lt1>
      <a:dk2>
        <a:srgbClr val="283B56"/>
      </a:dk2>
      <a:lt2>
        <a:srgbClr val="F2F2F2"/>
      </a:lt2>
      <a:accent1>
        <a:srgbClr val="ED7104"/>
      </a:accent1>
      <a:accent2>
        <a:srgbClr val="0C5FAB"/>
      </a:accent2>
      <a:accent3>
        <a:srgbClr val="A5A5A5"/>
      </a:accent3>
      <a:accent4>
        <a:srgbClr val="FFC000"/>
      </a:accent4>
      <a:accent5>
        <a:srgbClr val="EA590C"/>
      </a:accent5>
      <a:accent6>
        <a:srgbClr val="70AD47"/>
      </a:accent6>
      <a:hlink>
        <a:srgbClr val="0563C1"/>
      </a:hlink>
      <a:folHlink>
        <a:srgbClr val="954F72"/>
      </a:folHlink>
    </a:clrScheme>
    <a:fontScheme name="Suresoft 202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lIns="18000" tIns="36000" rIns="0" bIns="36000" rtlCol="0">
        <a:spAutoFit/>
      </a:bodyPr>
      <a:lstStyle>
        <a:defPPr>
          <a:lnSpc>
            <a:spcPct val="114000"/>
          </a:lnSpc>
          <a:defRPr sz="1200" kern="100" spc="-50" dirty="0">
            <a:solidFill>
              <a:schemeClr val="tx2">
                <a:lumMod val="75000"/>
              </a:schemeClr>
            </a:solidFill>
            <a:latin typeface="맑은 고딕" panose="020B0503020000020004" pitchFamily="50" charset="-127"/>
            <a:ea typeface="맑은 고딕" panose="020B0503020000020004" pitchFamily="50" charset="-127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resoft2021" id="{3D7ED5BA-7BEB-BD44-A994-D832AAFECCD9}" vid="{0CE55EAB-1943-2740-A000-C4FBBF183A2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Suresoft2021</Template>
  <TotalTime>9010</TotalTime>
  <Words>1524</Words>
  <Application>Microsoft Office PowerPoint</Application>
  <PresentationFormat>와이드스크린</PresentationFormat>
  <Paragraphs>238</Paragraphs>
  <Slides>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2" baseType="lpstr">
      <vt:lpstr>에스코어 드림 3 Light</vt:lpstr>
      <vt:lpstr>Apple SD 산돌고딕 Neo 일반체</vt:lpstr>
      <vt:lpstr>Calibri</vt:lpstr>
      <vt:lpstr>Wingdings</vt:lpstr>
      <vt:lpstr>에스코어 드림 6 Bold</vt:lpstr>
      <vt:lpstr>에스코어 드림 4 Regular</vt:lpstr>
      <vt:lpstr>SpoqaHanSans-Bold</vt:lpstr>
      <vt:lpstr>에스코어 드림 7 ExtraBold</vt:lpstr>
      <vt:lpstr>맑은 고딕</vt:lpstr>
      <vt:lpstr>맑은 고딕</vt:lpstr>
      <vt:lpstr>Arial</vt:lpstr>
      <vt:lpstr>에스코어 드림 5 Medium</vt:lpstr>
      <vt:lpstr>SpoqaHanSans-Regular</vt:lpstr>
      <vt:lpstr>에스코어 드림 8 Heavy</vt:lpstr>
      <vt:lpstr>Suresoft2021</vt:lpstr>
      <vt:lpstr>PowerPoint 프레젠테이션</vt:lpstr>
      <vt:lpstr>PowerPoint 프레젠테이션</vt:lpstr>
      <vt:lpstr>지원 과정</vt:lpstr>
      <vt:lpstr>지원 과정 </vt:lpstr>
      <vt:lpstr>지원 과정</vt:lpstr>
      <vt:lpstr>지원 과정</vt:lpstr>
      <vt:lpstr>직무 소개</vt:lpstr>
      <vt:lpstr>직무 소개</vt:lpstr>
      <vt:lpstr>직무 소개</vt:lpstr>
      <vt:lpstr>직무 소개</vt:lpstr>
      <vt:lpstr>2달 간의 기록</vt:lpstr>
      <vt:lpstr>2달 간의 기록</vt:lpstr>
      <vt:lpstr>2달 간의 기록</vt:lpstr>
      <vt:lpstr>각 주차별 업무 수행과정</vt:lpstr>
      <vt:lpstr>각 주차별 업무 수행과정 (1주차~2주차)</vt:lpstr>
      <vt:lpstr>각 주차별 업무 수행과정 (3주차~5주차)</vt:lpstr>
      <vt:lpstr>각 주차별 업무 수행과정 (3주차~5주차)</vt:lpstr>
      <vt:lpstr>각 주차별 업무 수행과정 (3주차~5주차)</vt:lpstr>
      <vt:lpstr>각 주차별 업무 수행과정 (3주차~5주차)</vt:lpstr>
      <vt:lpstr>각 주차별 업무 수행과정 (3주차~5주차)</vt:lpstr>
      <vt:lpstr>각 주차별 업무 수행과정 (3주차~5주차)</vt:lpstr>
      <vt:lpstr>각 주차별 업무 수행과정 (3주차~5주차)</vt:lpstr>
      <vt:lpstr>각 주차별 업무 수행과정 (6주차)</vt:lpstr>
      <vt:lpstr>각 주차별 업무 수행과정 (6주차)</vt:lpstr>
      <vt:lpstr>각 주차별 업무 수행과정 (7주차)</vt:lpstr>
      <vt:lpstr>각 주차별 업무 수행과정 (7주차)</vt:lpstr>
      <vt:lpstr>각 주차별 업무 수행과정 (7주차)</vt:lpstr>
      <vt:lpstr>각 주차별 업무 수행과정 (7주차)</vt:lpstr>
      <vt:lpstr>각 주차별 업무 수행과정 (7주차)</vt:lpstr>
      <vt:lpstr>각 주차별 업무 수행과정 (7주차)</vt:lpstr>
      <vt:lpstr>각 주차별 업무 수행과정 (7주차)</vt:lpstr>
      <vt:lpstr>각 주차별 업무 수행과정 (8주차)</vt:lpstr>
      <vt:lpstr>업무 성과</vt:lpstr>
      <vt:lpstr>업무 성과</vt:lpstr>
      <vt:lpstr>느낀점 및 마무리</vt:lpstr>
      <vt:lpstr>느낀점 및 마무리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최가온</dc:creator>
  <cp:lastModifiedBy>최 가온</cp:lastModifiedBy>
  <cp:revision>544</cp:revision>
  <cp:lastPrinted>2021-01-29T06:54:55Z</cp:lastPrinted>
  <dcterms:created xsi:type="dcterms:W3CDTF">2021-01-19T02:26:03Z</dcterms:created>
  <dcterms:modified xsi:type="dcterms:W3CDTF">2021-02-26T04:15:06Z</dcterms:modified>
  <cp:contentStatus/>
</cp:coreProperties>
</file>